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9" r:id="rId5"/>
    <p:sldId id="260" r:id="rId6"/>
    <p:sldId id="261" r:id="rId7"/>
    <p:sldId id="262" r:id="rId8"/>
    <p:sldId id="264" r:id="rId9"/>
    <p:sldId id="263" r:id="rId10"/>
    <p:sldId id="266" r:id="rId11"/>
    <p:sldId id="277" r:id="rId12"/>
    <p:sldId id="267" r:id="rId13"/>
    <p:sldId id="278" r:id="rId14"/>
    <p:sldId id="268" r:id="rId15"/>
    <p:sldId id="281" r:id="rId16"/>
    <p:sldId id="269" r:id="rId17"/>
    <p:sldId id="282" r:id="rId18"/>
    <p:sldId id="270" r:id="rId19"/>
    <p:sldId id="276" r:id="rId20"/>
    <p:sldId id="283"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B29"/>
    <a:srgbClr val="E3004F"/>
    <a:srgbClr val="0099A9"/>
    <a:srgbClr val="7AB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4660" autoAdjust="0"/>
  </p:normalViewPr>
  <p:slideViewPr>
    <p:cSldViewPr snapToGrid="0">
      <p:cViewPr varScale="1">
        <p:scale>
          <a:sx n="114" d="100"/>
          <a:sy n="114" d="100"/>
        </p:scale>
        <p:origin x="312"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4" d="100"/>
          <a:sy n="124" d="100"/>
        </p:scale>
        <p:origin x="49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2F33EFF-6CB5-44E6-827E-48385929EDF0}" type="datetimeFigureOut">
              <a:rPr lang="sl-SI" smtClean="0"/>
              <a:t>5. 01. 2023</a:t>
            </a:fld>
            <a:endParaRPr lang="sl-SI"/>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2AFEEF4-4060-4C61-92A3-BAD40A9D080D}" type="slidenum">
              <a:rPr lang="sl-SI" smtClean="0"/>
              <a:t>‹#›</a:t>
            </a:fld>
            <a:endParaRPr lang="sl-SI"/>
          </a:p>
        </p:txBody>
      </p:sp>
    </p:spTree>
    <p:extLst>
      <p:ext uri="{BB962C8B-B14F-4D97-AF65-F5344CB8AC3E}">
        <p14:creationId xmlns:p14="http://schemas.microsoft.com/office/powerpoint/2010/main" val="3259731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A805677-F635-4FD2-8651-5A4EED082CA8}" type="datetimeFigureOut">
              <a:rPr lang="sl-SI" smtClean="0"/>
              <a:t>5. 01. 2023</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85F08D7-FE02-4CAE-B2E2-8303EE65098D}" type="slidenum">
              <a:rPr lang="sl-SI" smtClean="0"/>
              <a:t>‹#›</a:t>
            </a:fld>
            <a:endParaRPr lang="sl-SI"/>
          </a:p>
        </p:txBody>
      </p:sp>
    </p:spTree>
    <p:extLst>
      <p:ext uri="{BB962C8B-B14F-4D97-AF65-F5344CB8AC3E}">
        <p14:creationId xmlns:p14="http://schemas.microsoft.com/office/powerpoint/2010/main" val="262158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p:spTree>
      <p:nvGrpSpPr>
        <p:cNvPr id="1" name=""/>
        <p:cNvGrpSpPr/>
        <p:nvPr/>
      </p:nvGrpSpPr>
      <p:grpSpPr>
        <a:xfrm>
          <a:off x="0" y="0"/>
          <a:ext cx="0" cy="0"/>
          <a:chOff x="0" y="0"/>
          <a:chExt cx="0" cy="0"/>
        </a:xfrm>
      </p:grpSpPr>
      <p:pic>
        <p:nvPicPr>
          <p:cNvPr id="16" name="Slika 15">
            <a:extLst>
              <a:ext uri="{FF2B5EF4-FFF2-40B4-BE49-F238E27FC236}">
                <a16:creationId xmlns:a16="http://schemas.microsoft.com/office/drawing/2014/main" id="{109C6CD7-DC1E-4129-AF9F-0875F4B517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8357" y="1077674"/>
            <a:ext cx="10793784" cy="5342933"/>
          </a:xfrm>
          <a:prstGeom prst="rect">
            <a:avLst/>
          </a:prstGeom>
        </p:spPr>
      </p:pic>
      <p:sp>
        <p:nvSpPr>
          <p:cNvPr id="10" name="Title 1"/>
          <p:cNvSpPr>
            <a:spLocks noGrp="1"/>
          </p:cNvSpPr>
          <p:nvPr>
            <p:ph type="ctrTitle" hasCustomPrompt="1"/>
          </p:nvPr>
        </p:nvSpPr>
        <p:spPr>
          <a:xfrm>
            <a:off x="359999" y="1391667"/>
            <a:ext cx="7707175" cy="1646302"/>
          </a:xfrm>
          <a:prstGeom prst="rect">
            <a:avLst/>
          </a:prstGeom>
        </p:spPr>
        <p:txBody>
          <a:bodyPr anchor="b">
            <a:noAutofit/>
          </a:bodyPr>
          <a:lstStyle>
            <a:lvl1pPr algn="l">
              <a:defRPr sz="5400" baseline="0">
                <a:solidFill>
                  <a:schemeClr val="tx1"/>
                </a:solidFill>
              </a:defRPr>
            </a:lvl1pPr>
          </a:lstStyle>
          <a:p>
            <a:r>
              <a:rPr lang="sl-SI" dirty="0"/>
              <a:t>Glavni naslov</a:t>
            </a:r>
            <a:endParaRPr lang="en-US" dirty="0"/>
          </a:p>
        </p:txBody>
      </p:sp>
      <p:sp>
        <p:nvSpPr>
          <p:cNvPr id="11" name="Subtitle 2"/>
          <p:cNvSpPr>
            <a:spLocks noGrp="1"/>
          </p:cNvSpPr>
          <p:nvPr>
            <p:ph type="subTitle" idx="1" hasCustomPrompt="1"/>
          </p:nvPr>
        </p:nvSpPr>
        <p:spPr>
          <a:xfrm>
            <a:off x="360000" y="3037967"/>
            <a:ext cx="9019885" cy="1096899"/>
          </a:xfrm>
          <a:prstGeom prst="rect">
            <a:avLst/>
          </a:prstGeom>
        </p:spPr>
        <p:txBody>
          <a:bodyPr anchor="t"/>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a:t>Podnaslov</a:t>
            </a:r>
            <a:endParaRPr lang="en-US" dirty="0"/>
          </a:p>
        </p:txBody>
      </p:sp>
      <p:pic>
        <p:nvPicPr>
          <p:cNvPr id="7" name="Slika 6">
            <a:extLst>
              <a:ext uri="{FF2B5EF4-FFF2-40B4-BE49-F238E27FC236}">
                <a16:creationId xmlns:a16="http://schemas.microsoft.com/office/drawing/2014/main" id="{8BEC4151-D01F-43F4-998D-5F15E0EE85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3212" y="5524734"/>
            <a:ext cx="8229600" cy="1221528"/>
          </a:xfrm>
          <a:prstGeom prst="rect">
            <a:avLst/>
          </a:prstGeom>
        </p:spPr>
      </p:pic>
      <p:pic>
        <p:nvPicPr>
          <p:cNvPr id="15" name="Slika 14">
            <a:extLst>
              <a:ext uri="{FF2B5EF4-FFF2-40B4-BE49-F238E27FC236}">
                <a16:creationId xmlns:a16="http://schemas.microsoft.com/office/drawing/2014/main" id="{5C3D8E8C-0E30-409B-917D-78CAFFE68C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436" y="437393"/>
            <a:ext cx="2962144" cy="657596"/>
          </a:xfrm>
          <a:prstGeom prst="rect">
            <a:avLst/>
          </a:prstGeom>
        </p:spPr>
      </p:pic>
    </p:spTree>
    <p:extLst>
      <p:ext uri="{BB962C8B-B14F-4D97-AF65-F5344CB8AC3E}">
        <p14:creationId xmlns:p14="http://schemas.microsoft.com/office/powerpoint/2010/main" val="37577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676800" y="608400"/>
            <a:ext cx="10745704" cy="1143000"/>
          </a:xfrm>
          <a:prstGeom prst="rect">
            <a:avLst/>
          </a:prstGeom>
        </p:spPr>
        <p:txBody>
          <a:bodyPr/>
          <a:lstStyle>
            <a:lvl1pPr>
              <a:defRPr>
                <a:solidFill>
                  <a:schemeClr val="tx1"/>
                </a:solidFill>
              </a:defRPr>
            </a:lvl1pPr>
          </a:lstStyle>
          <a:p>
            <a:r>
              <a:rPr lang="sl-SI" dirty="0"/>
              <a:t>Glavni naslov</a:t>
            </a:r>
            <a:endParaRPr lang="en-US" dirty="0"/>
          </a:p>
        </p:txBody>
      </p:sp>
      <p:sp>
        <p:nvSpPr>
          <p:cNvPr id="5" name="Subtitle 2"/>
          <p:cNvSpPr>
            <a:spLocks noGrp="1"/>
          </p:cNvSpPr>
          <p:nvPr>
            <p:ph type="subTitle" idx="1" hasCustomPrompt="1"/>
          </p:nvPr>
        </p:nvSpPr>
        <p:spPr>
          <a:xfrm>
            <a:off x="676799" y="1853066"/>
            <a:ext cx="10745705" cy="657524"/>
          </a:xfrm>
          <a:prstGeom prst="rect">
            <a:avLst/>
          </a:prstGeom>
        </p:spPr>
        <p:txBody>
          <a:bodyPr anchor="t"/>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a:t>Podnaslov</a:t>
            </a:r>
            <a:endParaRPr lang="en-US" dirty="0"/>
          </a:p>
        </p:txBody>
      </p:sp>
      <p:sp>
        <p:nvSpPr>
          <p:cNvPr id="13" name="Text Placeholder 2"/>
          <p:cNvSpPr>
            <a:spLocks noGrp="1"/>
          </p:cNvSpPr>
          <p:nvPr>
            <p:ph type="body" idx="10" hasCustomPrompt="1"/>
          </p:nvPr>
        </p:nvSpPr>
        <p:spPr>
          <a:xfrm>
            <a:off x="677512" y="2634479"/>
            <a:ext cx="10744993" cy="2642916"/>
          </a:xfrm>
          <a:prstGeom prst="rect">
            <a:avLst/>
          </a:prstGeom>
        </p:spPr>
        <p:txBody>
          <a:bodyPr anchor="t"/>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dirty="0"/>
              <a:t>Besedilo</a:t>
            </a:r>
          </a:p>
        </p:txBody>
      </p:sp>
    </p:spTree>
    <p:extLst>
      <p:ext uri="{BB962C8B-B14F-4D97-AF65-F5344CB8AC3E}">
        <p14:creationId xmlns:p14="http://schemas.microsoft.com/office/powerpoint/2010/main" val="3769121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E7AE1054-EFAE-4961-8EF8-7853050CC3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69726" y="6026696"/>
            <a:ext cx="2692834" cy="594885"/>
          </a:xfrm>
          <a:prstGeom prst="rect">
            <a:avLst/>
          </a:prstGeom>
        </p:spPr>
      </p:pic>
      <p:sp>
        <p:nvSpPr>
          <p:cNvPr id="29" name="Title Placeholder 1"/>
          <p:cNvSpPr>
            <a:spLocks noGrp="1"/>
          </p:cNvSpPr>
          <p:nvPr>
            <p:ph type="title"/>
          </p:nvPr>
        </p:nvSpPr>
        <p:spPr>
          <a:xfrm>
            <a:off x="677511" y="609600"/>
            <a:ext cx="10744994" cy="1104900"/>
          </a:xfrm>
          <a:prstGeom prst="rect">
            <a:avLst/>
          </a:prstGeom>
        </p:spPr>
        <p:txBody>
          <a:bodyPr vert="horz" lIns="91440" tIns="45720" rIns="91440" bIns="45720" rtlCol="0" anchor="t">
            <a:normAutofit/>
          </a:bodyPr>
          <a:lstStyle/>
          <a:p>
            <a:r>
              <a:rPr lang="sl-SI" dirty="0"/>
              <a:t>Glavni naslov</a:t>
            </a:r>
            <a:endParaRPr lang="en-US" dirty="0"/>
          </a:p>
        </p:txBody>
      </p:sp>
      <p:sp>
        <p:nvSpPr>
          <p:cNvPr id="30" name="Text Placeholder 2"/>
          <p:cNvSpPr>
            <a:spLocks noGrp="1"/>
          </p:cNvSpPr>
          <p:nvPr>
            <p:ph type="body" idx="1"/>
          </p:nvPr>
        </p:nvSpPr>
        <p:spPr>
          <a:xfrm>
            <a:off x="677511" y="1854001"/>
            <a:ext cx="10744994" cy="823886"/>
          </a:xfrm>
          <a:prstGeom prst="rect">
            <a:avLst/>
          </a:prstGeom>
        </p:spPr>
        <p:txBody>
          <a:bodyPr vert="horz" lIns="91440" tIns="45720" rIns="91440" bIns="45720" rtlCol="0">
            <a:normAutofit/>
          </a:bodyPr>
          <a:lstStyle/>
          <a:p>
            <a:r>
              <a:rPr lang="sl-SI" dirty="0"/>
              <a:t>Podnaslov</a:t>
            </a:r>
            <a:endParaRPr lang="en-US" dirty="0"/>
          </a:p>
        </p:txBody>
      </p:sp>
      <p:pic>
        <p:nvPicPr>
          <p:cNvPr id="12" name="Slika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093" y="6026696"/>
            <a:ext cx="4449944" cy="660510"/>
          </a:xfrm>
          <a:prstGeom prst="rect">
            <a:avLst/>
          </a:prstGeom>
        </p:spPr>
      </p:pic>
      <p:pic>
        <p:nvPicPr>
          <p:cNvPr id="11" name="Slika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496448"/>
            <a:ext cx="12192000" cy="346348"/>
          </a:xfrm>
          <a:prstGeom prst="rect">
            <a:avLst/>
          </a:prstGeom>
        </p:spPr>
      </p:pic>
    </p:spTree>
    <p:extLst>
      <p:ext uri="{BB962C8B-B14F-4D97-AF65-F5344CB8AC3E}">
        <p14:creationId xmlns:p14="http://schemas.microsoft.com/office/powerpoint/2010/main" val="165419796"/>
      </p:ext>
    </p:extLst>
  </p:cSld>
  <p:clrMap bg1="lt1" tx1="dk1" bg2="lt2" tx2="dk2" accent1="accent1" accent2="accent2" accent3="accent3" accent4="accent4" accent5="accent5" accent6="accent6" hlink="hlink" folHlink="folHlink"/>
  <p:sldLayoutIdLst>
    <p:sldLayoutId id="2147483661" r:id="rId1"/>
    <p:sldLayoutId id="2147483712" r:id="rId2"/>
  </p:sldLayoutIdLst>
  <p:hf sldNum="0" hdr="0" dt="0"/>
  <p:txStyles>
    <p:title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Tx/>
        <a:buNone/>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8.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hyperlink" Target="mailto:stojka.oman@fkkt.uni-lj.si" TargetMode="External"/><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http://www.uni-lj.si/mednarodno_sodelovanje_in_izmenjave/" TargetMode="External"/><Relationship Id="rId7" Type="http://schemas.openxmlformats.org/officeDocument/2006/relationships/image" Target="../media/image8.png"/><Relationship Id="rId2" Type="http://schemas.openxmlformats.org/officeDocument/2006/relationships/hyperlink" Target="http://www.fkkt.uni-lj.si/si/?1049" TargetMode="External"/><Relationship Id="rId1" Type="http://schemas.openxmlformats.org/officeDocument/2006/relationships/slideLayout" Target="../slideLayouts/slideLayout2.xml"/><Relationship Id="rId6" Type="http://schemas.openxmlformats.org/officeDocument/2006/relationships/hyperlink" Target="mailto:bostjan.genorio@fkkt.uni-lj.si" TargetMode="External"/><Relationship Id="rId5" Type="http://schemas.openxmlformats.org/officeDocument/2006/relationships/hyperlink" Target="mailto:stojka.oman@fkkt.uni-lj.si" TargetMode="External"/><Relationship Id="rId4" Type="http://schemas.openxmlformats.org/officeDocument/2006/relationships/hyperlink" Target="http://www.cmepius.s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i-lj.si/mednarodno_sodelovanje_in_izmenjave/erasmus_plus_mobilnost_studentov_za_studij/podporna_dokumentacija/prijavna_dokumentacija/" TargetMode="External"/><Relationship Id="rId2" Type="http://schemas.openxmlformats.org/officeDocument/2006/relationships/hyperlink" Target="https://academy.europa.eu/search/index.php?search=placement+tes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011615" y="1391667"/>
            <a:ext cx="4097216" cy="1140518"/>
          </a:xfrm>
        </p:spPr>
        <p:txBody>
          <a:bodyPr/>
          <a:lstStyle/>
          <a:p>
            <a:pPr algn="ctr"/>
            <a:r>
              <a:rPr lang="sl-SI" altLang="sl-SI" sz="6600" b="1" dirty="0" err="1">
                <a:solidFill>
                  <a:srgbClr val="C00000"/>
                </a:solidFill>
                <a:latin typeface="Garamond" panose="02020404030301010803" pitchFamily="18" charset="0"/>
              </a:rPr>
              <a:t>Erasmus</a:t>
            </a:r>
            <a:r>
              <a:rPr lang="sl-SI" altLang="sl-SI" sz="6600" b="1" dirty="0">
                <a:solidFill>
                  <a:srgbClr val="C00000"/>
                </a:solidFill>
                <a:latin typeface="Garamond" panose="02020404030301010803" pitchFamily="18" charset="0"/>
              </a:rPr>
              <a:t>+</a:t>
            </a:r>
            <a:endParaRPr lang="sl-SI" dirty="0">
              <a:latin typeface="Arial" panose="020B0604020202020204" pitchFamily="34" charset="0"/>
              <a:cs typeface="Arial" panose="020B0604020202020204" pitchFamily="34" charset="0"/>
            </a:endParaRPr>
          </a:p>
        </p:txBody>
      </p:sp>
      <p:sp>
        <p:nvSpPr>
          <p:cNvPr id="3" name="Podnaslov 2"/>
          <p:cNvSpPr>
            <a:spLocks noGrp="1"/>
          </p:cNvSpPr>
          <p:nvPr>
            <p:ph type="subTitle" idx="1"/>
          </p:nvPr>
        </p:nvSpPr>
        <p:spPr>
          <a:xfrm>
            <a:off x="360000" y="4255477"/>
            <a:ext cx="11509615" cy="1090246"/>
          </a:xfrm>
        </p:spPr>
        <p:txBody>
          <a:bodyPr>
            <a:noAutofit/>
          </a:bodyPr>
          <a:lstStyle/>
          <a:p>
            <a:pPr algn="ctr"/>
            <a:r>
              <a:rPr lang="sl-SI" altLang="sl-SI" sz="3600" b="1" dirty="0">
                <a:solidFill>
                  <a:prstClr val="black"/>
                </a:solidFill>
                <a:latin typeface="Garamond" panose="02020404030301010803" pitchFamily="18" charset="0"/>
                <a:ea typeface="+mj-ea"/>
                <a:cs typeface="+mj-cs"/>
              </a:rPr>
              <a:t>Predstavitev programa in razpisa za študijsko leto 2023/2024</a:t>
            </a:r>
          </a:p>
        </p:txBody>
      </p:sp>
      <p:pic>
        <p:nvPicPr>
          <p:cNvPr id="6" name="Slika 5">
            <a:extLst>
              <a:ext uri="{FF2B5EF4-FFF2-40B4-BE49-F238E27FC236}">
                <a16:creationId xmlns:a16="http://schemas.microsoft.com/office/drawing/2014/main" id="{F45DFC3F-E015-234B-D7B8-F35B17258D97}"/>
              </a:ext>
            </a:extLst>
          </p:cNvPr>
          <p:cNvPicPr>
            <a:picLocks noChangeAspect="1"/>
          </p:cNvPicPr>
          <p:nvPr/>
        </p:nvPicPr>
        <p:blipFill>
          <a:blip r:embed="rId2"/>
          <a:stretch>
            <a:fillRect/>
          </a:stretch>
        </p:blipFill>
        <p:spPr>
          <a:xfrm>
            <a:off x="142875" y="-56634"/>
            <a:ext cx="2249229" cy="908689"/>
          </a:xfrm>
          <a:prstGeom prst="rect">
            <a:avLst/>
          </a:prstGeom>
        </p:spPr>
      </p:pic>
    </p:spTree>
    <p:extLst>
      <p:ext uri="{BB962C8B-B14F-4D97-AF65-F5344CB8AC3E}">
        <p14:creationId xmlns:p14="http://schemas.microsoft.com/office/powerpoint/2010/main" val="426539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677512" y="901542"/>
            <a:ext cx="10744993" cy="4375853"/>
          </a:xfrm>
        </p:spPr>
        <p:txBody>
          <a:bodyPr/>
          <a:lstStyle/>
          <a:p>
            <a:pPr algn="ctr">
              <a:lnSpc>
                <a:spcPct val="200000"/>
              </a:lnSpc>
              <a:spcBef>
                <a:spcPts val="0"/>
              </a:spcBef>
              <a:defRPr/>
            </a:pPr>
            <a:r>
              <a:rPr lang="sl-SI" altLang="sl-SI" sz="2800" b="1" dirty="0">
                <a:solidFill>
                  <a:srgbClr val="C00000"/>
                </a:solidFill>
                <a:latin typeface="Garamond" panose="02020404030301010803" pitchFamily="18" charset="0"/>
              </a:rPr>
              <a:t>Učinki mobilnosti</a:t>
            </a:r>
          </a:p>
          <a:p>
            <a:pPr marL="457200" indent="-457200">
              <a:lnSpc>
                <a:spcPct val="200000"/>
              </a:lnSpc>
              <a:spcBef>
                <a:spcPts val="0"/>
              </a:spcBef>
              <a:buClrTx/>
              <a:buFont typeface="Arial" panose="020B0604020202020204" pitchFamily="34" charset="0"/>
              <a:buChar char="•"/>
              <a:defRPr/>
            </a:pPr>
            <a:r>
              <a:rPr lang="sl-SI" altLang="sl-SI" sz="2800" dirty="0">
                <a:solidFill>
                  <a:schemeClr val="tx1"/>
                </a:solidFill>
                <a:latin typeface="Garamond" panose="02020404030301010803" pitchFamily="18" charset="0"/>
              </a:rPr>
              <a:t>boljša zaposljivost, izboljšanje mehkih veščin, samostojnost, iznajdljivost, medkulturnost, pripadnost EU vrednotam…,</a:t>
            </a:r>
          </a:p>
          <a:p>
            <a:pPr marL="457200" indent="-457200">
              <a:lnSpc>
                <a:spcPct val="200000"/>
              </a:lnSpc>
              <a:spcBef>
                <a:spcPts val="0"/>
              </a:spcBef>
              <a:buClrTx/>
              <a:buFont typeface="Arial" panose="020B0604020202020204" pitchFamily="34" charset="0"/>
              <a:buChar char="•"/>
              <a:defRPr/>
            </a:pPr>
            <a:r>
              <a:rPr lang="sl-SI" altLang="sl-SI" sz="2800" dirty="0">
                <a:solidFill>
                  <a:schemeClr val="tx1"/>
                </a:solidFill>
                <a:latin typeface="Garamond" panose="02020404030301010803" pitchFamily="18" charset="0"/>
              </a:rPr>
              <a:t>prijatelji iz tujine, ki lahko postanejo prijatelji za vse življenje…,</a:t>
            </a:r>
          </a:p>
          <a:p>
            <a:pPr marL="457200" indent="-457200">
              <a:lnSpc>
                <a:spcPct val="200000"/>
              </a:lnSpc>
              <a:spcBef>
                <a:spcPts val="0"/>
              </a:spcBef>
              <a:buClrTx/>
              <a:buFont typeface="Arial" panose="020B0604020202020204" pitchFamily="34" charset="0"/>
              <a:buChar char="•"/>
              <a:defRPr/>
            </a:pPr>
            <a:r>
              <a:rPr lang="sl-SI" altLang="sl-SI" sz="2800" dirty="0">
                <a:solidFill>
                  <a:schemeClr val="tx1"/>
                </a:solidFill>
                <a:latin typeface="Garamond" panose="02020404030301010803" pitchFamily="18" charset="0"/>
              </a:rPr>
              <a:t>nova znanja iz drugega, mednarodnega okolja.</a:t>
            </a:r>
          </a:p>
          <a:p>
            <a:pPr marL="457200" indent="-457200">
              <a:lnSpc>
                <a:spcPct val="200000"/>
              </a:lnSpc>
              <a:spcBef>
                <a:spcPts val="0"/>
              </a:spcBef>
              <a:buFont typeface="Arial" panose="020B0604020202020204" pitchFamily="34" charset="0"/>
              <a:buChar char="•"/>
              <a:defRPr/>
            </a:pPr>
            <a:endParaRPr lang="sl-SI" altLang="sl-SI" sz="2800" dirty="0">
              <a:solidFill>
                <a:schemeClr val="tx1"/>
              </a:solidFill>
              <a:latin typeface="Garamond" panose="02020404030301010803" pitchFamily="18" charset="0"/>
            </a:endParaRPr>
          </a:p>
          <a:p>
            <a:endParaRPr lang="sl-SI" dirty="0"/>
          </a:p>
        </p:txBody>
      </p:sp>
      <p:pic>
        <p:nvPicPr>
          <p:cNvPr id="2" name="Slika 1">
            <a:extLst>
              <a:ext uri="{FF2B5EF4-FFF2-40B4-BE49-F238E27FC236}">
                <a16:creationId xmlns:a16="http://schemas.microsoft.com/office/drawing/2014/main" id="{94E89628-01F6-A585-5B83-A751741A748C}"/>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60796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1318846" y="714894"/>
            <a:ext cx="10287000" cy="5070763"/>
          </a:xfrm>
        </p:spPr>
        <p:txBody>
          <a:bodyPr>
            <a:normAutofit/>
          </a:bodyPr>
          <a:lstStyle/>
          <a:p>
            <a:pPr marL="342900" lvl="0" indent="-342900" algn="ctr" defTabSz="914400" fontAlgn="base">
              <a:lnSpc>
                <a:spcPct val="200000"/>
              </a:lnSpc>
              <a:spcBef>
                <a:spcPct val="0"/>
              </a:spcBef>
              <a:spcAft>
                <a:spcPct val="0"/>
              </a:spcAft>
              <a:buClrTx/>
              <a:buSzTx/>
              <a:defRPr/>
            </a:pPr>
            <a:r>
              <a:rPr lang="sl-SI" altLang="sl-SI" sz="3200" b="1" i="1" dirty="0">
                <a:solidFill>
                  <a:srgbClr val="1F497D">
                    <a:lumMod val="60000"/>
                    <a:lumOff val="40000"/>
                  </a:srgbClr>
                </a:solidFill>
                <a:latin typeface="Garamond" panose="02020404030301010803" pitchFamily="18" charset="0"/>
              </a:rPr>
              <a:t>Erasmus+ bogati življenja, širi obzorja.</a:t>
            </a:r>
            <a:r>
              <a:rPr lang="sl-SI" altLang="sl-SI" sz="7200" b="1" i="1" dirty="0">
                <a:solidFill>
                  <a:srgbClr val="FFC000"/>
                </a:solidFill>
                <a:latin typeface="Garamond" panose="02020404030301010803" pitchFamily="18" charset="0"/>
                <a:sym typeface="Wingdings" panose="05000000000000000000" pitchFamily="2" charset="2"/>
              </a:rPr>
              <a:t></a:t>
            </a:r>
            <a:endParaRPr lang="sl-SI" altLang="sl-SI" sz="7200" b="1" i="1" dirty="0">
              <a:solidFill>
                <a:srgbClr val="FFC000"/>
              </a:solidFill>
              <a:latin typeface="Garamond" panose="02020404030301010803" pitchFamily="18" charset="0"/>
            </a:endParaRPr>
          </a:p>
          <a:p>
            <a:pPr lvl="0" algn="ctr" defTabSz="914400" fontAlgn="base">
              <a:spcBef>
                <a:spcPts val="0"/>
              </a:spcBef>
              <a:spcAft>
                <a:spcPct val="0"/>
              </a:spcAft>
              <a:buClrTx/>
              <a:buSzTx/>
              <a:defRPr/>
            </a:pPr>
            <a:r>
              <a:rPr lang="sl-SI" altLang="sl-SI" sz="2800" b="1" i="1" dirty="0">
                <a:solidFill>
                  <a:prstClr val="black"/>
                </a:solidFill>
                <a:latin typeface="Garamond" panose="02020404030301010803" pitchFamily="18" charset="0"/>
              </a:rPr>
              <a:t>Odločitev za odhod na izmenjavo je velika odločitev!</a:t>
            </a:r>
          </a:p>
          <a:p>
            <a:pPr lvl="0" algn="ctr" defTabSz="914400" fontAlgn="base">
              <a:spcBef>
                <a:spcPts val="0"/>
              </a:spcBef>
              <a:spcAft>
                <a:spcPct val="0"/>
              </a:spcAft>
              <a:buClrTx/>
              <a:buSzTx/>
              <a:defRPr/>
            </a:pPr>
            <a:r>
              <a:rPr lang="sl-SI" altLang="sl-SI" sz="2800" b="1" i="1" dirty="0">
                <a:solidFill>
                  <a:prstClr val="black"/>
                </a:solidFill>
                <a:latin typeface="Garamond" panose="02020404030301010803" pitchFamily="18" charset="0"/>
              </a:rPr>
              <a:t> </a:t>
            </a:r>
          </a:p>
          <a:p>
            <a:pPr lvl="0" algn="ctr" defTabSz="914400" fontAlgn="base">
              <a:spcBef>
                <a:spcPts val="0"/>
              </a:spcBef>
              <a:spcAft>
                <a:spcPct val="0"/>
              </a:spcAft>
              <a:buClrTx/>
              <a:buSzTx/>
              <a:defRPr/>
            </a:pPr>
            <a:r>
              <a:rPr lang="sl-SI" altLang="sl-SI" sz="2800" b="1" i="1" dirty="0">
                <a:solidFill>
                  <a:srgbClr val="C00000"/>
                </a:solidFill>
                <a:latin typeface="Garamond" panose="02020404030301010803" pitchFamily="18" charset="0"/>
              </a:rPr>
              <a:t>Če se je lotiš na pravi način in ob pravem času, s pravim namenom, lahko postane zgodba o uspehu!</a:t>
            </a:r>
            <a:endParaRPr lang="sl-SI" altLang="sl-SI" sz="2800" i="1" dirty="0">
              <a:solidFill>
                <a:srgbClr val="C00000"/>
              </a:solidFill>
              <a:latin typeface="Garamond" panose="02020404030301010803" pitchFamily="18" charset="0"/>
            </a:endParaRPr>
          </a:p>
          <a:p>
            <a:pPr lvl="0"/>
            <a:endParaRPr lang="sl-SI" altLang="sl-SI" sz="2800" b="1" dirty="0">
              <a:solidFill>
                <a:prstClr val="black"/>
              </a:solidFill>
              <a:latin typeface="Garamond" panose="02020404030301010803" pitchFamily="18" charset="0"/>
            </a:endParaRPr>
          </a:p>
        </p:txBody>
      </p:sp>
      <p:pic>
        <p:nvPicPr>
          <p:cNvPr id="2" name="Slika 1">
            <a:extLst>
              <a:ext uri="{FF2B5EF4-FFF2-40B4-BE49-F238E27FC236}">
                <a16:creationId xmlns:a16="http://schemas.microsoft.com/office/drawing/2014/main" id="{B8ADE667-4D87-233A-1645-A2DA38976D74}"/>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73377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532015" y="781396"/>
            <a:ext cx="11073831" cy="4954386"/>
          </a:xfrm>
        </p:spPr>
        <p:txBody>
          <a:bodyPr>
            <a:normAutofit/>
          </a:bodyPr>
          <a:lstStyle/>
          <a:p>
            <a:pPr lvl="0"/>
            <a:endParaRPr lang="sl-SI" altLang="sl-SI" sz="2800" b="1" dirty="0">
              <a:solidFill>
                <a:prstClr val="black"/>
              </a:solidFill>
              <a:latin typeface="Garamond" panose="02020404030301010803" pitchFamily="18" charset="0"/>
            </a:endParaRPr>
          </a:p>
        </p:txBody>
      </p:sp>
      <p:pic>
        <p:nvPicPr>
          <p:cNvPr id="2" name="Slika 1">
            <a:extLst>
              <a:ext uri="{FF2B5EF4-FFF2-40B4-BE49-F238E27FC236}">
                <a16:creationId xmlns:a16="http://schemas.microsoft.com/office/drawing/2014/main" id="{F1018E32-ED25-63A0-A8A3-629F84371D7A}"/>
              </a:ext>
            </a:extLst>
          </p:cNvPr>
          <p:cNvPicPr>
            <a:picLocks noChangeAspect="1"/>
          </p:cNvPicPr>
          <p:nvPr/>
        </p:nvPicPr>
        <p:blipFill>
          <a:blip r:embed="rId2"/>
          <a:stretch>
            <a:fillRect/>
          </a:stretch>
        </p:blipFill>
        <p:spPr>
          <a:xfrm>
            <a:off x="0" y="0"/>
            <a:ext cx="2249619" cy="908383"/>
          </a:xfrm>
          <a:prstGeom prst="rect">
            <a:avLst/>
          </a:prstGeom>
        </p:spPr>
      </p:pic>
      <p:pic>
        <p:nvPicPr>
          <p:cNvPr id="3" name="Picture 5">
            <a:extLst>
              <a:ext uri="{FF2B5EF4-FFF2-40B4-BE49-F238E27FC236}">
                <a16:creationId xmlns:a16="http://schemas.microsoft.com/office/drawing/2014/main" id="{B95EBD27-816C-7CFB-E6C8-5FD67B921FD0}"/>
              </a:ext>
            </a:extLst>
          </p:cNvPr>
          <p:cNvPicPr>
            <a:picLocks noChangeAspect="1"/>
          </p:cNvPicPr>
          <p:nvPr/>
        </p:nvPicPr>
        <p:blipFill>
          <a:blip r:embed="rId3"/>
          <a:stretch>
            <a:fillRect/>
          </a:stretch>
        </p:blipFill>
        <p:spPr>
          <a:xfrm>
            <a:off x="987992" y="2139802"/>
            <a:ext cx="610113" cy="530533"/>
          </a:xfrm>
          <a:prstGeom prst="rect">
            <a:avLst/>
          </a:prstGeom>
        </p:spPr>
      </p:pic>
      <p:pic>
        <p:nvPicPr>
          <p:cNvPr id="5" name="Picture 8">
            <a:extLst>
              <a:ext uri="{FF2B5EF4-FFF2-40B4-BE49-F238E27FC236}">
                <a16:creationId xmlns:a16="http://schemas.microsoft.com/office/drawing/2014/main" id="{7504CF28-C5D4-1C6F-20B8-9A8AEE60C1F4}"/>
              </a:ext>
            </a:extLst>
          </p:cNvPr>
          <p:cNvPicPr>
            <a:picLocks noChangeAspect="1"/>
          </p:cNvPicPr>
          <p:nvPr/>
        </p:nvPicPr>
        <p:blipFill>
          <a:blip r:embed="rId4"/>
          <a:stretch>
            <a:fillRect/>
          </a:stretch>
        </p:blipFill>
        <p:spPr>
          <a:xfrm>
            <a:off x="3393693" y="2114116"/>
            <a:ext cx="796928" cy="520366"/>
          </a:xfrm>
          <a:prstGeom prst="rect">
            <a:avLst/>
          </a:prstGeom>
        </p:spPr>
      </p:pic>
      <p:pic>
        <p:nvPicPr>
          <p:cNvPr id="6" name="Picture 10">
            <a:extLst>
              <a:ext uri="{FF2B5EF4-FFF2-40B4-BE49-F238E27FC236}">
                <a16:creationId xmlns:a16="http://schemas.microsoft.com/office/drawing/2014/main" id="{84E253BE-E9A3-E3DD-28DE-195572E2B5BE}"/>
              </a:ext>
            </a:extLst>
          </p:cNvPr>
          <p:cNvPicPr>
            <a:picLocks noChangeAspect="1"/>
          </p:cNvPicPr>
          <p:nvPr/>
        </p:nvPicPr>
        <p:blipFill>
          <a:blip r:embed="rId5"/>
          <a:stretch>
            <a:fillRect/>
          </a:stretch>
        </p:blipFill>
        <p:spPr>
          <a:xfrm>
            <a:off x="5196879" y="2144885"/>
            <a:ext cx="776546" cy="520366"/>
          </a:xfrm>
          <a:prstGeom prst="rect">
            <a:avLst/>
          </a:prstGeom>
        </p:spPr>
      </p:pic>
      <p:pic>
        <p:nvPicPr>
          <p:cNvPr id="7" name="Picture 13">
            <a:extLst>
              <a:ext uri="{FF2B5EF4-FFF2-40B4-BE49-F238E27FC236}">
                <a16:creationId xmlns:a16="http://schemas.microsoft.com/office/drawing/2014/main" id="{18161FB4-E0E9-490C-2BF0-E8ACB0BC07B6}"/>
              </a:ext>
            </a:extLst>
          </p:cNvPr>
          <p:cNvPicPr>
            <a:picLocks noChangeAspect="1"/>
          </p:cNvPicPr>
          <p:nvPr/>
        </p:nvPicPr>
        <p:blipFill>
          <a:blip r:embed="rId6"/>
          <a:stretch>
            <a:fillRect/>
          </a:stretch>
        </p:blipFill>
        <p:spPr>
          <a:xfrm>
            <a:off x="7972672" y="2114116"/>
            <a:ext cx="1154858" cy="581905"/>
          </a:xfrm>
          <a:prstGeom prst="rect">
            <a:avLst/>
          </a:prstGeom>
        </p:spPr>
      </p:pic>
      <p:pic>
        <p:nvPicPr>
          <p:cNvPr id="8" name="Picture 14">
            <a:extLst>
              <a:ext uri="{FF2B5EF4-FFF2-40B4-BE49-F238E27FC236}">
                <a16:creationId xmlns:a16="http://schemas.microsoft.com/office/drawing/2014/main" id="{00A1A543-F34C-196B-6535-ECDEFF71378B}"/>
              </a:ext>
            </a:extLst>
          </p:cNvPr>
          <p:cNvPicPr>
            <a:picLocks noChangeAspect="1"/>
          </p:cNvPicPr>
          <p:nvPr/>
        </p:nvPicPr>
        <p:blipFill>
          <a:blip r:embed="rId7"/>
          <a:stretch>
            <a:fillRect/>
          </a:stretch>
        </p:blipFill>
        <p:spPr>
          <a:xfrm>
            <a:off x="9208362" y="2122085"/>
            <a:ext cx="844594" cy="565966"/>
          </a:xfrm>
          <a:prstGeom prst="rect">
            <a:avLst/>
          </a:prstGeom>
        </p:spPr>
      </p:pic>
      <p:pic>
        <p:nvPicPr>
          <p:cNvPr id="9" name="Picture 16">
            <a:extLst>
              <a:ext uri="{FF2B5EF4-FFF2-40B4-BE49-F238E27FC236}">
                <a16:creationId xmlns:a16="http://schemas.microsoft.com/office/drawing/2014/main" id="{87C22168-0AE9-8A01-A6D2-8288F42112C6}"/>
              </a:ext>
            </a:extLst>
          </p:cNvPr>
          <p:cNvPicPr>
            <a:picLocks noChangeAspect="1"/>
          </p:cNvPicPr>
          <p:nvPr/>
        </p:nvPicPr>
        <p:blipFill>
          <a:blip r:embed="rId8"/>
          <a:stretch>
            <a:fillRect/>
          </a:stretch>
        </p:blipFill>
        <p:spPr>
          <a:xfrm flipH="1">
            <a:off x="1114269" y="2852024"/>
            <a:ext cx="901672" cy="454331"/>
          </a:xfrm>
          <a:prstGeom prst="rect">
            <a:avLst/>
          </a:prstGeom>
        </p:spPr>
      </p:pic>
      <p:pic>
        <p:nvPicPr>
          <p:cNvPr id="10" name="Picture 17">
            <a:extLst>
              <a:ext uri="{FF2B5EF4-FFF2-40B4-BE49-F238E27FC236}">
                <a16:creationId xmlns:a16="http://schemas.microsoft.com/office/drawing/2014/main" id="{F49F4365-5CCB-698C-9943-BA501B3A9165}"/>
              </a:ext>
            </a:extLst>
          </p:cNvPr>
          <p:cNvPicPr>
            <a:picLocks noChangeAspect="1"/>
          </p:cNvPicPr>
          <p:nvPr/>
        </p:nvPicPr>
        <p:blipFill>
          <a:blip r:embed="rId9"/>
          <a:stretch>
            <a:fillRect/>
          </a:stretch>
        </p:blipFill>
        <p:spPr>
          <a:xfrm>
            <a:off x="2110057" y="2823847"/>
            <a:ext cx="844594" cy="510685"/>
          </a:xfrm>
          <a:prstGeom prst="rect">
            <a:avLst/>
          </a:prstGeom>
        </p:spPr>
      </p:pic>
      <p:pic>
        <p:nvPicPr>
          <p:cNvPr id="11" name="Picture 23">
            <a:extLst>
              <a:ext uri="{FF2B5EF4-FFF2-40B4-BE49-F238E27FC236}">
                <a16:creationId xmlns:a16="http://schemas.microsoft.com/office/drawing/2014/main" id="{172E1D01-A02F-7E47-2998-BD2B3CFCCD66}"/>
              </a:ext>
            </a:extLst>
          </p:cNvPr>
          <p:cNvPicPr>
            <a:picLocks noChangeAspect="1"/>
          </p:cNvPicPr>
          <p:nvPr/>
        </p:nvPicPr>
        <p:blipFill>
          <a:blip r:embed="rId10"/>
          <a:stretch>
            <a:fillRect/>
          </a:stretch>
        </p:blipFill>
        <p:spPr>
          <a:xfrm>
            <a:off x="7789862" y="2782625"/>
            <a:ext cx="885131" cy="593129"/>
          </a:xfrm>
          <a:prstGeom prst="rect">
            <a:avLst/>
          </a:prstGeom>
        </p:spPr>
      </p:pic>
      <p:pic>
        <p:nvPicPr>
          <p:cNvPr id="12" name="Picture 6">
            <a:extLst>
              <a:ext uri="{FF2B5EF4-FFF2-40B4-BE49-F238E27FC236}">
                <a16:creationId xmlns:a16="http://schemas.microsoft.com/office/drawing/2014/main" id="{9255192F-BAA2-581E-79D4-C17CBD470FE9}"/>
              </a:ext>
            </a:extLst>
          </p:cNvPr>
          <p:cNvPicPr>
            <a:picLocks noChangeAspect="1"/>
          </p:cNvPicPr>
          <p:nvPr/>
        </p:nvPicPr>
        <p:blipFill>
          <a:blip r:embed="rId11"/>
          <a:stretch>
            <a:fillRect/>
          </a:stretch>
        </p:blipFill>
        <p:spPr>
          <a:xfrm>
            <a:off x="1678937" y="2144885"/>
            <a:ext cx="776546" cy="520366"/>
          </a:xfrm>
          <a:prstGeom prst="rect">
            <a:avLst/>
          </a:prstGeom>
        </p:spPr>
      </p:pic>
      <p:pic>
        <p:nvPicPr>
          <p:cNvPr id="13" name="Picture 7">
            <a:extLst>
              <a:ext uri="{FF2B5EF4-FFF2-40B4-BE49-F238E27FC236}">
                <a16:creationId xmlns:a16="http://schemas.microsoft.com/office/drawing/2014/main" id="{F6F93C8B-5065-01D8-6FCF-6EAAFD3F7462}"/>
              </a:ext>
            </a:extLst>
          </p:cNvPr>
          <p:cNvPicPr>
            <a:picLocks noChangeAspect="1"/>
          </p:cNvPicPr>
          <p:nvPr/>
        </p:nvPicPr>
        <p:blipFill>
          <a:blip r:embed="rId12"/>
          <a:stretch>
            <a:fillRect/>
          </a:stretch>
        </p:blipFill>
        <p:spPr>
          <a:xfrm>
            <a:off x="2536315" y="2144885"/>
            <a:ext cx="776546" cy="520366"/>
          </a:xfrm>
          <a:prstGeom prst="rect">
            <a:avLst/>
          </a:prstGeom>
        </p:spPr>
      </p:pic>
      <p:pic>
        <p:nvPicPr>
          <p:cNvPr id="14" name="Picture 9">
            <a:extLst>
              <a:ext uri="{FF2B5EF4-FFF2-40B4-BE49-F238E27FC236}">
                <a16:creationId xmlns:a16="http://schemas.microsoft.com/office/drawing/2014/main" id="{67561B2C-A716-5294-6ECC-85D700125771}"/>
              </a:ext>
            </a:extLst>
          </p:cNvPr>
          <p:cNvPicPr>
            <a:picLocks noChangeAspect="1"/>
          </p:cNvPicPr>
          <p:nvPr/>
        </p:nvPicPr>
        <p:blipFill>
          <a:blip r:embed="rId13"/>
          <a:stretch>
            <a:fillRect/>
          </a:stretch>
        </p:blipFill>
        <p:spPr>
          <a:xfrm>
            <a:off x="4271453" y="2144885"/>
            <a:ext cx="844594" cy="520366"/>
          </a:xfrm>
          <a:prstGeom prst="rect">
            <a:avLst/>
          </a:prstGeom>
        </p:spPr>
      </p:pic>
      <p:pic>
        <p:nvPicPr>
          <p:cNvPr id="15" name="Picture 11">
            <a:extLst>
              <a:ext uri="{FF2B5EF4-FFF2-40B4-BE49-F238E27FC236}">
                <a16:creationId xmlns:a16="http://schemas.microsoft.com/office/drawing/2014/main" id="{90C1047E-76D6-492E-800D-7EEAFF7D1DD4}"/>
              </a:ext>
            </a:extLst>
          </p:cNvPr>
          <p:cNvPicPr>
            <a:picLocks noChangeAspect="1"/>
          </p:cNvPicPr>
          <p:nvPr/>
        </p:nvPicPr>
        <p:blipFill>
          <a:blip r:embed="rId14"/>
          <a:stretch>
            <a:fillRect/>
          </a:stretch>
        </p:blipFill>
        <p:spPr>
          <a:xfrm>
            <a:off x="6054257" y="2144885"/>
            <a:ext cx="776546" cy="520366"/>
          </a:xfrm>
          <a:prstGeom prst="rect">
            <a:avLst/>
          </a:prstGeom>
        </p:spPr>
      </p:pic>
      <p:pic>
        <p:nvPicPr>
          <p:cNvPr id="16" name="Picture 12">
            <a:extLst>
              <a:ext uri="{FF2B5EF4-FFF2-40B4-BE49-F238E27FC236}">
                <a16:creationId xmlns:a16="http://schemas.microsoft.com/office/drawing/2014/main" id="{2697DB09-7379-1233-EE07-A9A04EFB302A}"/>
              </a:ext>
            </a:extLst>
          </p:cNvPr>
          <p:cNvPicPr>
            <a:picLocks noChangeAspect="1"/>
          </p:cNvPicPr>
          <p:nvPr/>
        </p:nvPicPr>
        <p:blipFill>
          <a:blip r:embed="rId15"/>
          <a:stretch>
            <a:fillRect/>
          </a:stretch>
        </p:blipFill>
        <p:spPr>
          <a:xfrm>
            <a:off x="6911635" y="2114116"/>
            <a:ext cx="980205" cy="581905"/>
          </a:xfrm>
          <a:prstGeom prst="rect">
            <a:avLst/>
          </a:prstGeom>
        </p:spPr>
      </p:pic>
      <p:pic>
        <p:nvPicPr>
          <p:cNvPr id="17" name="Picture 15">
            <a:extLst>
              <a:ext uri="{FF2B5EF4-FFF2-40B4-BE49-F238E27FC236}">
                <a16:creationId xmlns:a16="http://schemas.microsoft.com/office/drawing/2014/main" id="{C65B21B6-2C25-25E7-0B9E-47E98FD7F222}"/>
              </a:ext>
            </a:extLst>
          </p:cNvPr>
          <p:cNvPicPr>
            <a:picLocks noChangeAspect="1"/>
          </p:cNvPicPr>
          <p:nvPr/>
        </p:nvPicPr>
        <p:blipFill>
          <a:blip r:embed="rId16"/>
          <a:stretch>
            <a:fillRect/>
          </a:stretch>
        </p:blipFill>
        <p:spPr>
          <a:xfrm>
            <a:off x="10133792" y="2135440"/>
            <a:ext cx="1070216" cy="539256"/>
          </a:xfrm>
          <a:prstGeom prst="rect">
            <a:avLst/>
          </a:prstGeom>
        </p:spPr>
      </p:pic>
      <p:pic>
        <p:nvPicPr>
          <p:cNvPr id="18" name="Picture 18">
            <a:extLst>
              <a:ext uri="{FF2B5EF4-FFF2-40B4-BE49-F238E27FC236}">
                <a16:creationId xmlns:a16="http://schemas.microsoft.com/office/drawing/2014/main" id="{45BFBE51-6F6A-F901-BE9B-00F6BF9005E5}"/>
              </a:ext>
            </a:extLst>
          </p:cNvPr>
          <p:cNvPicPr>
            <a:picLocks noChangeAspect="1"/>
          </p:cNvPicPr>
          <p:nvPr/>
        </p:nvPicPr>
        <p:blipFill>
          <a:blip r:embed="rId17"/>
          <a:stretch>
            <a:fillRect/>
          </a:stretch>
        </p:blipFill>
        <p:spPr>
          <a:xfrm>
            <a:off x="3048767" y="2809561"/>
            <a:ext cx="804736" cy="539256"/>
          </a:xfrm>
          <a:prstGeom prst="rect">
            <a:avLst/>
          </a:prstGeom>
        </p:spPr>
      </p:pic>
      <p:pic>
        <p:nvPicPr>
          <p:cNvPr id="19" name="Picture 19">
            <a:extLst>
              <a:ext uri="{FF2B5EF4-FFF2-40B4-BE49-F238E27FC236}">
                <a16:creationId xmlns:a16="http://schemas.microsoft.com/office/drawing/2014/main" id="{6FBFF2AF-5F0F-FE73-2089-26AAFA10652F}"/>
              </a:ext>
            </a:extLst>
          </p:cNvPr>
          <p:cNvPicPr>
            <a:picLocks noChangeAspect="1"/>
          </p:cNvPicPr>
          <p:nvPr/>
        </p:nvPicPr>
        <p:blipFill>
          <a:blip r:embed="rId18"/>
          <a:stretch>
            <a:fillRect/>
          </a:stretch>
        </p:blipFill>
        <p:spPr>
          <a:xfrm>
            <a:off x="3947619" y="2785325"/>
            <a:ext cx="804736" cy="587729"/>
          </a:xfrm>
          <a:prstGeom prst="rect">
            <a:avLst/>
          </a:prstGeom>
        </p:spPr>
      </p:pic>
      <p:pic>
        <p:nvPicPr>
          <p:cNvPr id="20" name="Picture 20">
            <a:extLst>
              <a:ext uri="{FF2B5EF4-FFF2-40B4-BE49-F238E27FC236}">
                <a16:creationId xmlns:a16="http://schemas.microsoft.com/office/drawing/2014/main" id="{7A52BFA9-F7FB-EB5D-F5F2-41BFBF2C3714}"/>
              </a:ext>
            </a:extLst>
          </p:cNvPr>
          <p:cNvPicPr>
            <a:picLocks noChangeAspect="1"/>
          </p:cNvPicPr>
          <p:nvPr/>
        </p:nvPicPr>
        <p:blipFill>
          <a:blip r:embed="rId19"/>
          <a:stretch>
            <a:fillRect/>
          </a:stretch>
        </p:blipFill>
        <p:spPr>
          <a:xfrm>
            <a:off x="4846471" y="2785325"/>
            <a:ext cx="933585" cy="587729"/>
          </a:xfrm>
          <a:prstGeom prst="rect">
            <a:avLst/>
          </a:prstGeom>
        </p:spPr>
      </p:pic>
      <p:pic>
        <p:nvPicPr>
          <p:cNvPr id="21" name="Picture 21">
            <a:extLst>
              <a:ext uri="{FF2B5EF4-FFF2-40B4-BE49-F238E27FC236}">
                <a16:creationId xmlns:a16="http://schemas.microsoft.com/office/drawing/2014/main" id="{1C4E1FAA-45C0-8A81-49F0-0DBB3B7936E1}"/>
              </a:ext>
            </a:extLst>
          </p:cNvPr>
          <p:cNvPicPr>
            <a:picLocks noChangeAspect="1"/>
          </p:cNvPicPr>
          <p:nvPr/>
        </p:nvPicPr>
        <p:blipFill>
          <a:blip r:embed="rId20"/>
          <a:stretch>
            <a:fillRect/>
          </a:stretch>
        </p:blipFill>
        <p:spPr>
          <a:xfrm>
            <a:off x="5874172" y="2782625"/>
            <a:ext cx="885131" cy="593129"/>
          </a:xfrm>
          <a:prstGeom prst="rect">
            <a:avLst/>
          </a:prstGeom>
        </p:spPr>
      </p:pic>
      <p:pic>
        <p:nvPicPr>
          <p:cNvPr id="22" name="Picture 22">
            <a:extLst>
              <a:ext uri="{FF2B5EF4-FFF2-40B4-BE49-F238E27FC236}">
                <a16:creationId xmlns:a16="http://schemas.microsoft.com/office/drawing/2014/main" id="{F0201FA7-2F3F-8C0C-A9C5-35EEFEA46FEB}"/>
              </a:ext>
            </a:extLst>
          </p:cNvPr>
          <p:cNvPicPr>
            <a:picLocks noChangeAspect="1"/>
          </p:cNvPicPr>
          <p:nvPr/>
        </p:nvPicPr>
        <p:blipFill>
          <a:blip r:embed="rId21"/>
          <a:stretch>
            <a:fillRect/>
          </a:stretch>
        </p:blipFill>
        <p:spPr>
          <a:xfrm>
            <a:off x="6853419" y="2796966"/>
            <a:ext cx="842327" cy="564446"/>
          </a:xfrm>
          <a:prstGeom prst="rect">
            <a:avLst/>
          </a:prstGeom>
        </p:spPr>
      </p:pic>
      <p:pic>
        <p:nvPicPr>
          <p:cNvPr id="23" name="Picture 24">
            <a:extLst>
              <a:ext uri="{FF2B5EF4-FFF2-40B4-BE49-F238E27FC236}">
                <a16:creationId xmlns:a16="http://schemas.microsoft.com/office/drawing/2014/main" id="{6D69B670-FAA1-1489-7D4D-F2CD2D19215C}"/>
              </a:ext>
            </a:extLst>
          </p:cNvPr>
          <p:cNvPicPr>
            <a:picLocks noChangeAspect="1"/>
          </p:cNvPicPr>
          <p:nvPr/>
        </p:nvPicPr>
        <p:blipFill>
          <a:blip r:embed="rId22"/>
          <a:stretch>
            <a:fillRect/>
          </a:stretch>
        </p:blipFill>
        <p:spPr>
          <a:xfrm>
            <a:off x="8769109" y="2782625"/>
            <a:ext cx="885131" cy="593129"/>
          </a:xfrm>
          <a:prstGeom prst="rect">
            <a:avLst/>
          </a:prstGeom>
        </p:spPr>
      </p:pic>
      <p:pic>
        <p:nvPicPr>
          <p:cNvPr id="24" name="Picture 25">
            <a:extLst>
              <a:ext uri="{FF2B5EF4-FFF2-40B4-BE49-F238E27FC236}">
                <a16:creationId xmlns:a16="http://schemas.microsoft.com/office/drawing/2014/main" id="{72970175-71C0-31A9-09F2-DD240E6B36DC}"/>
              </a:ext>
            </a:extLst>
          </p:cNvPr>
          <p:cNvPicPr>
            <a:picLocks noChangeAspect="1"/>
          </p:cNvPicPr>
          <p:nvPr/>
        </p:nvPicPr>
        <p:blipFill>
          <a:blip r:embed="rId23"/>
          <a:stretch>
            <a:fillRect/>
          </a:stretch>
        </p:blipFill>
        <p:spPr>
          <a:xfrm>
            <a:off x="9748359" y="2766390"/>
            <a:ext cx="933586" cy="625599"/>
          </a:xfrm>
          <a:prstGeom prst="rect">
            <a:avLst/>
          </a:prstGeom>
        </p:spPr>
      </p:pic>
      <p:sp>
        <p:nvSpPr>
          <p:cNvPr id="25" name="Title 1">
            <a:extLst>
              <a:ext uri="{FF2B5EF4-FFF2-40B4-BE49-F238E27FC236}">
                <a16:creationId xmlns:a16="http://schemas.microsoft.com/office/drawing/2014/main" id="{41BA8C0A-28D8-8902-1FFB-9B4BF3896C9E}"/>
              </a:ext>
            </a:extLst>
          </p:cNvPr>
          <p:cNvSpPr txBox="1">
            <a:spLocks/>
          </p:cNvSpPr>
          <p:nvPr/>
        </p:nvSpPr>
        <p:spPr>
          <a:xfrm>
            <a:off x="2537350" y="1156083"/>
            <a:ext cx="7117300" cy="61239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pPr>
            <a:r>
              <a:rPr lang="sl-SI" dirty="0">
                <a:latin typeface="Garamond" panose="02020404030301010803" pitchFamily="18" charset="0"/>
                <a:ea typeface="+mn-ea"/>
                <a:cs typeface="+mn-cs"/>
              </a:rPr>
              <a:t>V katere države lahko greš?</a:t>
            </a:r>
          </a:p>
        </p:txBody>
      </p:sp>
      <p:sp>
        <p:nvSpPr>
          <p:cNvPr id="26" name="Title 1">
            <a:extLst>
              <a:ext uri="{FF2B5EF4-FFF2-40B4-BE49-F238E27FC236}">
                <a16:creationId xmlns:a16="http://schemas.microsoft.com/office/drawing/2014/main" id="{1D5D8618-53E5-78CA-67F9-BB78D4A8C758}"/>
              </a:ext>
            </a:extLst>
          </p:cNvPr>
          <p:cNvSpPr txBox="1">
            <a:spLocks/>
          </p:cNvSpPr>
          <p:nvPr/>
        </p:nvSpPr>
        <p:spPr>
          <a:xfrm>
            <a:off x="3985023" y="4017127"/>
            <a:ext cx="4221953" cy="9681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pPr>
            <a:r>
              <a:rPr lang="sl-SI" sz="2400" dirty="0">
                <a:latin typeface="Garamond" panose="02020404030301010803" pitchFamily="18" charset="0"/>
                <a:ea typeface="+mn-ea"/>
                <a:cs typeface="+mn-cs"/>
              </a:rPr>
              <a:t>Kontakt za morebitna vprašanja:</a:t>
            </a:r>
          </a:p>
          <a:p>
            <a:pPr algn="ctr">
              <a:spcBef>
                <a:spcPts val="1000"/>
              </a:spcBef>
            </a:pPr>
            <a:r>
              <a:rPr lang="sl-SI" sz="2400" b="1" dirty="0">
                <a:solidFill>
                  <a:srgbClr val="0070C0"/>
                </a:solidFill>
                <a:latin typeface="Garamond" panose="02020404030301010803" pitchFamily="18" charset="0"/>
                <a:ea typeface="+mn-ea"/>
                <a:cs typeface="+mn-cs"/>
                <a:hlinkClick r:id="rId24">
                  <a:extLst>
                    <a:ext uri="{A12FA001-AC4F-418D-AE19-62706E023703}">
                      <ahyp:hlinkClr xmlns:ahyp="http://schemas.microsoft.com/office/drawing/2018/hyperlinkcolor" val="tx"/>
                    </a:ext>
                  </a:extLst>
                </a:hlinkClick>
              </a:rPr>
              <a:t>stojka.oman@fkkt.uni-lj.si</a:t>
            </a:r>
            <a:endParaRPr lang="sl-SI" sz="2400" b="1" dirty="0">
              <a:solidFill>
                <a:srgbClr val="0070C0"/>
              </a:solidFill>
              <a:latin typeface="Garamond" panose="02020404030301010803" pitchFamily="18" charset="0"/>
              <a:ea typeface="+mn-ea"/>
              <a:cs typeface="+mn-cs"/>
            </a:endParaRPr>
          </a:p>
          <a:p>
            <a:pPr algn="ctr">
              <a:spcBef>
                <a:spcPts val="1000"/>
              </a:spcBef>
            </a:pPr>
            <a:endParaRPr lang="sl-SI" sz="2400" b="1" dirty="0">
              <a:latin typeface="Garamond" panose="02020404030301010803" pitchFamily="18" charset="0"/>
              <a:ea typeface="+mn-ea"/>
              <a:cs typeface="+mn-cs"/>
            </a:endParaRPr>
          </a:p>
        </p:txBody>
      </p:sp>
    </p:spTree>
    <p:extLst>
      <p:ext uri="{BB962C8B-B14F-4D97-AF65-F5344CB8AC3E}">
        <p14:creationId xmlns:p14="http://schemas.microsoft.com/office/powerpoint/2010/main" val="193432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532015" y="1635852"/>
            <a:ext cx="11073831" cy="4099929"/>
          </a:xfrm>
        </p:spPr>
        <p:txBody>
          <a:bodyPr>
            <a:normAutofit/>
          </a:bodyPr>
          <a:lstStyle/>
          <a:p>
            <a:pPr marL="342900" lvl="0" indent="-342900" algn="ctr" defTabSz="914400" fontAlgn="base">
              <a:spcBef>
                <a:spcPct val="20000"/>
              </a:spcBef>
              <a:spcAft>
                <a:spcPct val="0"/>
              </a:spcAft>
              <a:buClrTx/>
              <a:buSzTx/>
            </a:pPr>
            <a:r>
              <a:rPr lang="sl-SI" altLang="sl-SI" sz="2000" b="1" i="1" dirty="0">
                <a:solidFill>
                  <a:prstClr val="black"/>
                </a:solidFill>
                <a:latin typeface="Garamond" panose="02020404030301010803" pitchFamily="18" charset="0"/>
              </a:rPr>
              <a:t>Pomembnejše povezave:</a:t>
            </a:r>
          </a:p>
          <a:p>
            <a:pPr marL="342900" lvl="0" indent="-342900" algn="ctr" defTabSz="914400" fontAlgn="base">
              <a:spcBef>
                <a:spcPct val="20000"/>
              </a:spcBef>
              <a:spcAft>
                <a:spcPct val="0"/>
              </a:spcAft>
              <a:buClrTx/>
              <a:buSzTx/>
            </a:pPr>
            <a:r>
              <a:rPr lang="sl-SI" altLang="sl-SI" sz="2000" dirty="0">
                <a:solidFill>
                  <a:prstClr val="black"/>
                </a:solidFill>
                <a:latin typeface="Garamond" panose="02020404030301010803" pitchFamily="18" charset="0"/>
              </a:rPr>
              <a:t>UL FKKT  - </a:t>
            </a:r>
            <a:r>
              <a:rPr lang="sl-SI" altLang="sl-SI" sz="2000" dirty="0">
                <a:solidFill>
                  <a:srgbClr val="0070C0"/>
                </a:solidFill>
                <a:latin typeface="Garamond" panose="02020404030301010803" pitchFamily="18" charset="0"/>
                <a:hlinkClick r:id="rId2">
                  <a:extLst>
                    <a:ext uri="{A12FA001-AC4F-418D-AE19-62706E023703}">
                      <ahyp:hlinkClr xmlns:ahyp="http://schemas.microsoft.com/office/drawing/2018/hyperlinkcolor" val="tx"/>
                    </a:ext>
                  </a:extLst>
                </a:hlinkClick>
              </a:rPr>
              <a:t>http://www.fkkt.uni-lj.si/si/?1049</a:t>
            </a:r>
            <a:endParaRPr lang="sl-SI" altLang="sl-SI" sz="2000" dirty="0">
              <a:solidFill>
                <a:srgbClr val="0070C0"/>
              </a:solidFill>
              <a:latin typeface="Garamond" panose="02020404030301010803" pitchFamily="18" charset="0"/>
            </a:endParaRPr>
          </a:p>
          <a:p>
            <a:pPr marL="342900" lvl="0" indent="-342900" algn="ctr" defTabSz="914400" fontAlgn="base">
              <a:spcBef>
                <a:spcPct val="20000"/>
              </a:spcBef>
              <a:spcAft>
                <a:spcPct val="0"/>
              </a:spcAft>
              <a:buClrTx/>
              <a:buSzTx/>
            </a:pPr>
            <a:r>
              <a:rPr lang="sl-SI" altLang="sl-SI" sz="2000" dirty="0">
                <a:solidFill>
                  <a:prstClr val="black"/>
                </a:solidFill>
                <a:latin typeface="Garamond" panose="02020404030301010803" pitchFamily="18" charset="0"/>
              </a:rPr>
              <a:t>UL - </a:t>
            </a:r>
            <a:r>
              <a:rPr lang="sl-SI" altLang="sl-SI" sz="2000" dirty="0">
                <a:solidFill>
                  <a:srgbClr val="0070C0"/>
                </a:solidFill>
                <a:latin typeface="Garamond" panose="02020404030301010803" pitchFamily="18" charset="0"/>
                <a:hlinkClick r:id="rId3">
                  <a:extLst>
                    <a:ext uri="{A12FA001-AC4F-418D-AE19-62706E023703}">
                      <ahyp:hlinkClr xmlns:ahyp="http://schemas.microsoft.com/office/drawing/2018/hyperlinkcolor" val="tx"/>
                    </a:ext>
                  </a:extLst>
                </a:hlinkClick>
              </a:rPr>
              <a:t>http://www.uni-lj.si/mednarodno_sodelovanje_in_izmenjave/</a:t>
            </a:r>
            <a:endParaRPr lang="sl-SI" altLang="sl-SI" sz="2000" dirty="0">
              <a:solidFill>
                <a:srgbClr val="0070C0"/>
              </a:solidFill>
              <a:latin typeface="Garamond" panose="02020404030301010803" pitchFamily="18" charset="0"/>
            </a:endParaRPr>
          </a:p>
          <a:p>
            <a:pPr marL="342900" lvl="0" indent="-342900" algn="ctr" defTabSz="914400" fontAlgn="base">
              <a:spcBef>
                <a:spcPct val="20000"/>
              </a:spcBef>
              <a:spcAft>
                <a:spcPct val="0"/>
              </a:spcAft>
              <a:buClrTx/>
              <a:buSzTx/>
            </a:pPr>
            <a:r>
              <a:rPr lang="sl-SI" altLang="sl-SI" sz="2000" dirty="0">
                <a:solidFill>
                  <a:prstClr val="black"/>
                </a:solidFill>
                <a:latin typeface="Garamond" panose="02020404030301010803" pitchFamily="18" charset="0"/>
              </a:rPr>
              <a:t>CMEPIUS - </a:t>
            </a:r>
            <a:r>
              <a:rPr lang="sl-SI" altLang="sl-SI" sz="2000" dirty="0">
                <a:solidFill>
                  <a:srgbClr val="0070C0"/>
                </a:solidFill>
                <a:latin typeface="Garamond" panose="02020404030301010803" pitchFamily="18" charset="0"/>
                <a:hlinkClick r:id="rId4">
                  <a:extLst>
                    <a:ext uri="{A12FA001-AC4F-418D-AE19-62706E023703}">
                      <ahyp:hlinkClr xmlns:ahyp="http://schemas.microsoft.com/office/drawing/2018/hyperlinkcolor" val="tx"/>
                    </a:ext>
                  </a:extLst>
                </a:hlinkClick>
              </a:rPr>
              <a:t>http://www.cmepius.si</a:t>
            </a:r>
            <a:endParaRPr lang="sl-SI" altLang="sl-SI" sz="2000" dirty="0">
              <a:solidFill>
                <a:srgbClr val="0070C0"/>
              </a:solidFill>
              <a:latin typeface="Garamond" panose="02020404030301010803" pitchFamily="18" charset="0"/>
            </a:endParaRPr>
          </a:p>
          <a:p>
            <a:pPr marL="342900" lvl="0" indent="-342900" algn="ctr" defTabSz="914400" fontAlgn="base">
              <a:spcBef>
                <a:spcPct val="20000"/>
              </a:spcBef>
              <a:spcAft>
                <a:spcPct val="0"/>
              </a:spcAft>
              <a:buClrTx/>
              <a:buSzTx/>
            </a:pPr>
            <a:endParaRPr lang="sl-SI" altLang="sl-SI" sz="2000" b="1" i="1" dirty="0">
              <a:solidFill>
                <a:prstClr val="black"/>
              </a:solidFill>
              <a:latin typeface="Garamond" panose="02020404030301010803" pitchFamily="18" charset="0"/>
            </a:endParaRPr>
          </a:p>
          <a:p>
            <a:pPr marL="342900" lvl="0" indent="-342900" algn="ctr" defTabSz="914400" fontAlgn="base">
              <a:spcBef>
                <a:spcPct val="20000"/>
              </a:spcBef>
              <a:spcAft>
                <a:spcPct val="0"/>
              </a:spcAft>
              <a:buClrTx/>
              <a:buSzTx/>
            </a:pPr>
            <a:r>
              <a:rPr lang="sl-SI" altLang="sl-SI" sz="2000" b="1" i="1" dirty="0">
                <a:solidFill>
                  <a:prstClr val="black"/>
                </a:solidFill>
                <a:latin typeface="Garamond" panose="02020404030301010803" pitchFamily="18" charset="0"/>
              </a:rPr>
              <a:t>Kontakt:</a:t>
            </a:r>
          </a:p>
          <a:p>
            <a:pPr marL="342900" lvl="0" indent="-342900" algn="ctr" defTabSz="914400" fontAlgn="base">
              <a:spcBef>
                <a:spcPct val="20000"/>
              </a:spcBef>
              <a:spcAft>
                <a:spcPct val="0"/>
              </a:spcAft>
              <a:buClrTx/>
              <a:buSzTx/>
            </a:pPr>
            <a:r>
              <a:rPr lang="sl-SI" altLang="sl-SI" sz="2000" dirty="0">
                <a:solidFill>
                  <a:prstClr val="black"/>
                </a:solidFill>
                <a:latin typeface="Garamond" panose="02020404030301010803" pitchFamily="18" charset="0"/>
              </a:rPr>
              <a:t>Stojka Oman – Služba za študentske in študijske zadeve FKKT </a:t>
            </a:r>
            <a:r>
              <a:rPr lang="sl-SI" altLang="sl-SI" sz="2000" dirty="0">
                <a:solidFill>
                  <a:srgbClr val="0070C0"/>
                </a:solidFill>
                <a:latin typeface="Garamond" panose="02020404030301010803" pitchFamily="18" charset="0"/>
                <a:hlinkClick r:id="rId5">
                  <a:extLst>
                    <a:ext uri="{A12FA001-AC4F-418D-AE19-62706E023703}">
                      <ahyp:hlinkClr xmlns:ahyp="http://schemas.microsoft.com/office/drawing/2018/hyperlinkcolor" val="tx"/>
                    </a:ext>
                  </a:extLst>
                </a:hlinkClick>
              </a:rPr>
              <a:t>stojka.oman@fkkt.uni-lj.si</a:t>
            </a:r>
            <a:endParaRPr lang="sl-SI" altLang="sl-SI" sz="2000" dirty="0">
              <a:solidFill>
                <a:srgbClr val="0070C0"/>
              </a:solidFill>
              <a:latin typeface="Garamond" panose="02020404030301010803" pitchFamily="18" charset="0"/>
            </a:endParaRPr>
          </a:p>
          <a:p>
            <a:pPr marL="342900" lvl="0" indent="-342900" algn="ctr" defTabSz="914400" fontAlgn="base">
              <a:spcBef>
                <a:spcPct val="20000"/>
              </a:spcBef>
              <a:spcAft>
                <a:spcPct val="0"/>
              </a:spcAft>
              <a:buClrTx/>
              <a:buSzTx/>
            </a:pPr>
            <a:r>
              <a:rPr lang="sl-SI" altLang="sl-SI" sz="2000" dirty="0">
                <a:solidFill>
                  <a:prstClr val="black"/>
                </a:solidFill>
                <a:latin typeface="Garamond" panose="02020404030301010803" pitchFamily="18" charset="0"/>
              </a:rPr>
              <a:t>Izr. prof. dr. Boštjan Genorio – koordinator na FKKT </a:t>
            </a:r>
            <a:r>
              <a:rPr lang="sl-SI" altLang="sl-SI" sz="2000" dirty="0">
                <a:solidFill>
                  <a:srgbClr val="0070C0"/>
                </a:solidFill>
                <a:latin typeface="Garamond" panose="02020404030301010803" pitchFamily="18" charset="0"/>
                <a:hlinkClick r:id="rId6">
                  <a:extLst>
                    <a:ext uri="{A12FA001-AC4F-418D-AE19-62706E023703}">
                      <ahyp:hlinkClr xmlns:ahyp="http://schemas.microsoft.com/office/drawing/2018/hyperlinkcolor" val="tx"/>
                    </a:ext>
                  </a:extLst>
                </a:hlinkClick>
              </a:rPr>
              <a:t>bostjan.genorio@fkkt.uni-lj.si</a:t>
            </a:r>
            <a:endParaRPr lang="sl-SI" altLang="sl-SI" sz="2000" dirty="0">
              <a:solidFill>
                <a:srgbClr val="0070C0"/>
              </a:solidFill>
              <a:latin typeface="Garamond" panose="02020404030301010803" pitchFamily="18" charset="0"/>
            </a:endParaRPr>
          </a:p>
          <a:p>
            <a:pPr lvl="0"/>
            <a:endParaRPr lang="sl-SI" altLang="sl-SI" sz="2800" b="1" dirty="0">
              <a:solidFill>
                <a:prstClr val="black"/>
              </a:solidFill>
              <a:latin typeface="Garamond" panose="02020404030301010803" pitchFamily="18" charset="0"/>
            </a:endParaRPr>
          </a:p>
        </p:txBody>
      </p:sp>
      <p:pic>
        <p:nvPicPr>
          <p:cNvPr id="2" name="Slika 1">
            <a:extLst>
              <a:ext uri="{FF2B5EF4-FFF2-40B4-BE49-F238E27FC236}">
                <a16:creationId xmlns:a16="http://schemas.microsoft.com/office/drawing/2014/main" id="{F1018E32-ED25-63A0-A8A3-629F84371D7A}"/>
              </a:ext>
            </a:extLst>
          </p:cNvPr>
          <p:cNvPicPr>
            <a:picLocks noChangeAspect="1"/>
          </p:cNvPicPr>
          <p:nvPr/>
        </p:nvPicPr>
        <p:blipFill>
          <a:blip r:embed="rId7"/>
          <a:stretch>
            <a:fillRect/>
          </a:stretch>
        </p:blipFill>
        <p:spPr>
          <a:xfrm>
            <a:off x="0" y="0"/>
            <a:ext cx="2249619" cy="908383"/>
          </a:xfrm>
          <a:prstGeom prst="rect">
            <a:avLst/>
          </a:prstGeom>
        </p:spPr>
      </p:pic>
    </p:spTree>
    <p:extLst>
      <p:ext uri="{BB962C8B-B14F-4D97-AF65-F5344CB8AC3E}">
        <p14:creationId xmlns:p14="http://schemas.microsoft.com/office/powerpoint/2010/main" val="190131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532015" y="2424418"/>
            <a:ext cx="11073831" cy="3311363"/>
          </a:xfrm>
        </p:spPr>
        <p:txBody>
          <a:bodyPr>
            <a:normAutofit/>
          </a:bodyPr>
          <a:lstStyle/>
          <a:p>
            <a:pPr marL="342900" lvl="0" indent="-342900" algn="ctr" defTabSz="914400" fontAlgn="base">
              <a:spcBef>
                <a:spcPct val="20000"/>
              </a:spcBef>
              <a:spcAft>
                <a:spcPct val="0"/>
              </a:spcAft>
              <a:buClrTx/>
              <a:buSzTx/>
            </a:pPr>
            <a:r>
              <a:rPr lang="sl-SI" altLang="sl-SI" sz="8000" b="1" i="1" dirty="0">
                <a:solidFill>
                  <a:srgbClr val="C00000"/>
                </a:solidFill>
                <a:latin typeface="Garamond" panose="02020404030301010803" pitchFamily="18" charset="0"/>
              </a:rPr>
              <a:t>Hvala za vašo pozornost!</a:t>
            </a:r>
          </a:p>
          <a:p>
            <a:pPr marL="342900" lvl="0" indent="-342900" algn="ctr" defTabSz="914400" fontAlgn="base">
              <a:spcBef>
                <a:spcPct val="20000"/>
              </a:spcBef>
              <a:spcAft>
                <a:spcPct val="0"/>
              </a:spcAft>
              <a:buClrTx/>
              <a:buSzTx/>
            </a:pPr>
            <a:endParaRPr lang="sl-SI" altLang="sl-SI" sz="2000" dirty="0">
              <a:solidFill>
                <a:srgbClr val="0070C0"/>
              </a:solidFill>
              <a:latin typeface="Garamond" panose="02020404030301010803" pitchFamily="18" charset="0"/>
            </a:endParaRPr>
          </a:p>
          <a:p>
            <a:pPr marL="342900" lvl="0" indent="-342900" algn="ctr" defTabSz="914400" fontAlgn="base">
              <a:spcBef>
                <a:spcPct val="20000"/>
              </a:spcBef>
              <a:spcAft>
                <a:spcPct val="0"/>
              </a:spcAft>
              <a:buClrTx/>
              <a:buSzTx/>
            </a:pPr>
            <a:endParaRPr lang="sl-SI" altLang="sl-SI" sz="2000" dirty="0">
              <a:solidFill>
                <a:srgbClr val="0070C0"/>
              </a:solidFill>
              <a:latin typeface="Garamond" panose="02020404030301010803" pitchFamily="18" charset="0"/>
            </a:endParaRPr>
          </a:p>
          <a:p>
            <a:pPr marL="342900" lvl="0" indent="-342900" algn="ctr" defTabSz="914400" fontAlgn="base">
              <a:spcBef>
                <a:spcPct val="20000"/>
              </a:spcBef>
              <a:spcAft>
                <a:spcPct val="0"/>
              </a:spcAft>
              <a:buClrTx/>
              <a:buSzTx/>
            </a:pPr>
            <a:endParaRPr lang="sl-SI" altLang="sl-SI" sz="2000" dirty="0">
              <a:solidFill>
                <a:schemeClr val="tx1"/>
              </a:solidFill>
              <a:latin typeface="Garamond" panose="02020404030301010803" pitchFamily="18" charset="0"/>
            </a:endParaRPr>
          </a:p>
          <a:p>
            <a:pPr marL="342900" lvl="0" indent="-342900" algn="ctr" defTabSz="914400" fontAlgn="base">
              <a:spcBef>
                <a:spcPct val="20000"/>
              </a:spcBef>
              <a:spcAft>
                <a:spcPct val="0"/>
              </a:spcAft>
              <a:buClrTx/>
              <a:buSzTx/>
            </a:pPr>
            <a:endParaRPr lang="sl-SI" altLang="sl-SI" sz="2000" dirty="0">
              <a:solidFill>
                <a:srgbClr val="0070C0"/>
              </a:solidFill>
              <a:latin typeface="Garamond" panose="02020404030301010803" pitchFamily="18" charset="0"/>
            </a:endParaRPr>
          </a:p>
          <a:p>
            <a:pPr marL="342900" lvl="0" indent="-342900" algn="ctr" defTabSz="914400" fontAlgn="base">
              <a:spcBef>
                <a:spcPct val="20000"/>
              </a:spcBef>
              <a:spcAft>
                <a:spcPct val="0"/>
              </a:spcAft>
              <a:buClrTx/>
              <a:buSzTx/>
            </a:pPr>
            <a:endParaRPr lang="sl-SI" altLang="sl-SI" sz="2000" dirty="0">
              <a:solidFill>
                <a:srgbClr val="0070C0"/>
              </a:solidFill>
              <a:latin typeface="Garamond" panose="02020404030301010803" pitchFamily="18" charset="0"/>
            </a:endParaRPr>
          </a:p>
          <a:p>
            <a:pPr lvl="0"/>
            <a:endParaRPr lang="sl-SI" altLang="sl-SI" sz="2800" b="1" dirty="0">
              <a:solidFill>
                <a:prstClr val="black"/>
              </a:solidFill>
              <a:latin typeface="Garamond" panose="02020404030301010803" pitchFamily="18" charset="0"/>
            </a:endParaRPr>
          </a:p>
        </p:txBody>
      </p:sp>
      <p:pic>
        <p:nvPicPr>
          <p:cNvPr id="2" name="Slika 1">
            <a:extLst>
              <a:ext uri="{FF2B5EF4-FFF2-40B4-BE49-F238E27FC236}">
                <a16:creationId xmlns:a16="http://schemas.microsoft.com/office/drawing/2014/main" id="{F1018E32-ED25-63A0-A8A3-629F84371D7A}"/>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389858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515389" y="908383"/>
            <a:ext cx="11090457" cy="4560432"/>
          </a:xfrm>
        </p:spPr>
        <p:txBody>
          <a:bodyPr>
            <a:normAutofit/>
          </a:bodyPr>
          <a:lstStyle/>
          <a:p>
            <a:pPr marL="342900" lvl="0" indent="-342900" algn="ctr" defTabSz="914400" fontAlgn="base">
              <a:spcBef>
                <a:spcPct val="20000"/>
              </a:spcBef>
              <a:spcAft>
                <a:spcPct val="0"/>
              </a:spcAft>
              <a:buClrTx/>
              <a:buSzTx/>
            </a:pPr>
            <a:endParaRPr lang="sl-SI" altLang="sl-SI" sz="6000" b="1" dirty="0">
              <a:solidFill>
                <a:srgbClr val="5B9BD5">
                  <a:lumMod val="50000"/>
                </a:srgbClr>
              </a:solidFill>
              <a:latin typeface="Garamond" panose="02020404030301010803" pitchFamily="18" charset="0"/>
              <a:ea typeface="+mj-ea"/>
              <a:cs typeface="+mj-cs"/>
            </a:endParaRPr>
          </a:p>
          <a:p>
            <a:pPr marL="342900" lvl="0" indent="-342900" algn="ctr" defTabSz="914400" fontAlgn="base">
              <a:spcBef>
                <a:spcPct val="20000"/>
              </a:spcBef>
              <a:spcAft>
                <a:spcPct val="0"/>
              </a:spcAft>
              <a:buClrTx/>
              <a:buSzTx/>
            </a:pPr>
            <a:r>
              <a:rPr lang="sl-SI" altLang="sl-SI" sz="7200" b="1" dirty="0">
                <a:solidFill>
                  <a:schemeClr val="tx1"/>
                </a:solidFill>
                <a:latin typeface="Garamond" panose="02020404030301010803" pitchFamily="18" charset="0"/>
                <a:ea typeface="+mj-ea"/>
                <a:cs typeface="+mj-cs"/>
              </a:rPr>
              <a:t>Izjave študentov</a:t>
            </a:r>
            <a:endParaRPr lang="sl-SI" altLang="sl-SI" sz="7200" b="1" dirty="0">
              <a:solidFill>
                <a:schemeClr val="tx1"/>
              </a:solidFill>
              <a:latin typeface="Garamond" panose="02020404030301010803" pitchFamily="18" charset="0"/>
            </a:endParaRPr>
          </a:p>
        </p:txBody>
      </p:sp>
      <p:pic>
        <p:nvPicPr>
          <p:cNvPr id="2" name="Slika 1">
            <a:extLst>
              <a:ext uri="{FF2B5EF4-FFF2-40B4-BE49-F238E27FC236}">
                <a16:creationId xmlns:a16="http://schemas.microsoft.com/office/drawing/2014/main" id="{B25491FC-276E-C452-B388-01AC2056A3D7}"/>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64967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545123" y="1132514"/>
            <a:ext cx="11060723" cy="4503515"/>
          </a:xfrm>
        </p:spPr>
        <p:txBody>
          <a:bodyPr>
            <a:noAutofit/>
          </a:bodyPr>
          <a:lstStyle/>
          <a:p>
            <a:pPr lvl="0" algn="just"/>
            <a:r>
              <a:rPr lang="sl-SI" sz="2000" dirty="0">
                <a:latin typeface="Garamond" panose="02020404030301010803" pitchFamily="18" charset="0"/>
                <a:ea typeface="Calibri" panose="020F0502020204030204" pitchFamily="34" charset="0"/>
                <a:cs typeface="Times New Roman" panose="02020603050405020304" pitchFamily="18" charset="0"/>
              </a:rPr>
              <a:t>1. Pomembne stvari, ki sem se jih na Erasmus mobilnosti naučila?</a:t>
            </a:r>
          </a:p>
          <a:p>
            <a:pPr lvl="0" algn="just"/>
            <a:r>
              <a:rPr lang="sl-SI" sz="2000" b="1" dirty="0">
                <a:latin typeface="Garamond" panose="02020404030301010803" pitchFamily="18" charset="0"/>
                <a:ea typeface="Calibri" panose="020F0502020204030204" pitchFamily="34" charset="0"/>
                <a:cs typeface="Times New Roman" panose="02020603050405020304" pitchFamily="18" charset="0"/>
              </a:rPr>
              <a:t>Naučila sem se, da sem samostojna in sposobna oseba. Da mi učni sistem po blokih bolj ustreza. In da uživam med ljudmi, ki so si različni in ti lahko povejo ogromno novega.</a:t>
            </a:r>
          </a:p>
          <a:p>
            <a:pPr lvl="0" algn="just"/>
            <a:r>
              <a:rPr lang="sl-SI" sz="2000" dirty="0">
                <a:latin typeface="Garamond" panose="02020404030301010803" pitchFamily="18" charset="0"/>
                <a:ea typeface="Calibri" panose="020F0502020204030204" pitchFamily="34" charset="0"/>
                <a:cs typeface="Times New Roman" panose="02020603050405020304" pitchFamily="18" charset="0"/>
              </a:rPr>
              <a:t>2. Kako je mobilnost vplivala na mojo osebnost, pogled na svet?</a:t>
            </a:r>
          </a:p>
          <a:p>
            <a:pPr lvl="0" algn="just"/>
            <a:r>
              <a:rPr lang="sl-SI" sz="2000" b="1" dirty="0">
                <a:latin typeface="Garamond" panose="02020404030301010803" pitchFamily="18" charset="0"/>
                <a:ea typeface="Calibri" panose="020F0502020204030204" pitchFamily="34" charset="0"/>
                <a:cs typeface="Times New Roman" panose="02020603050405020304" pitchFamily="18" charset="0"/>
              </a:rPr>
              <a:t>Postala sem še bolj samostojna, manj sramežljiva in vedno odprta za druženje z novimi ljudmi. Videla sem drug način študija, spoznala novo kulturo in mnogo zanimivih ljudi, kar mi je razširilo obzorja in povečalo željo za odkrivanje sveta.</a:t>
            </a:r>
          </a:p>
          <a:p>
            <a:pPr lvl="0" algn="just"/>
            <a:r>
              <a:rPr lang="sl-SI" sz="2000" dirty="0">
                <a:latin typeface="Garamond" panose="02020404030301010803" pitchFamily="18" charset="0"/>
                <a:ea typeface="Calibri" panose="020F0502020204030204" pitchFamily="34" charset="0"/>
                <a:cs typeface="Times New Roman" panose="02020603050405020304" pitchFamily="18" charset="0"/>
              </a:rPr>
              <a:t>3. Kakšen nasvet imaš za bodočega </a:t>
            </a:r>
            <a:r>
              <a:rPr lang="sl-SI" sz="2000" dirty="0" err="1">
                <a:latin typeface="Garamond" panose="02020404030301010803" pitchFamily="18" charset="0"/>
                <a:ea typeface="Calibri" panose="020F0502020204030204" pitchFamily="34" charset="0"/>
                <a:cs typeface="Times New Roman" panose="02020603050405020304" pitchFamily="18" charset="0"/>
              </a:rPr>
              <a:t>Erasmusovca</a:t>
            </a:r>
            <a:r>
              <a:rPr lang="sl-SI" sz="2000" dirty="0">
                <a:latin typeface="Garamond" panose="02020404030301010803" pitchFamily="18" charset="0"/>
                <a:ea typeface="Calibri" panose="020F0502020204030204" pitchFamily="34" charset="0"/>
                <a:cs typeface="Times New Roman" panose="02020603050405020304" pitchFamily="18" charset="0"/>
              </a:rPr>
              <a:t>?</a:t>
            </a:r>
          </a:p>
          <a:p>
            <a:pPr lvl="0" algn="just"/>
            <a:r>
              <a:rPr lang="sl-SI" sz="2000" b="1" dirty="0">
                <a:latin typeface="Garamond" panose="02020404030301010803" pitchFamily="18" charset="0"/>
                <a:ea typeface="Calibri" panose="020F0502020204030204" pitchFamily="34" charset="0"/>
                <a:cs typeface="Times New Roman" panose="02020603050405020304" pitchFamily="18" charset="0"/>
              </a:rPr>
              <a:t>Samo mirno in pogumno. Tudi če mogoče prvi mesec ne bo izgledal tako pravljično kot mogoče pričakuješ  (ne spoznaš veliko ljudi, te daje domotožje...), daj izmenjavi možnost da te preseneti, ker boš sigurno našel svoje ljudi in užival. Kaj hitro pa bo treba spet domov, zato izkoristi vsak trenutek.</a:t>
            </a:r>
          </a:p>
          <a:p>
            <a:pPr lvl="0" algn="just"/>
            <a:r>
              <a:rPr lang="sl-SI" sz="2000" dirty="0">
                <a:latin typeface="Garamond" panose="02020404030301010803" pitchFamily="18" charset="0"/>
                <a:ea typeface="Calibri" panose="020F0502020204030204" pitchFamily="34" charset="0"/>
                <a:cs typeface="Times New Roman" panose="02020603050405020304" pitchFamily="18" charset="0"/>
              </a:rPr>
              <a:t> (Neža)</a:t>
            </a:r>
            <a:endParaRPr lang="sl-SI" altLang="sl-SI" sz="2000" b="1" dirty="0">
              <a:solidFill>
                <a:prstClr val="black"/>
              </a:solidFill>
              <a:latin typeface="Garamond" panose="02020404030301010803" pitchFamily="18" charset="0"/>
            </a:endParaRPr>
          </a:p>
        </p:txBody>
      </p:sp>
      <p:pic>
        <p:nvPicPr>
          <p:cNvPr id="2" name="Slika 1">
            <a:extLst>
              <a:ext uri="{FF2B5EF4-FFF2-40B4-BE49-F238E27FC236}">
                <a16:creationId xmlns:a16="http://schemas.microsoft.com/office/drawing/2014/main" id="{CD757B89-148C-C0BE-E762-BEAF00C140F1}"/>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472016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545123" y="1132514"/>
            <a:ext cx="11060723" cy="4503515"/>
          </a:xfrm>
        </p:spPr>
        <p:txBody>
          <a:bodyPr>
            <a:noAutofit/>
          </a:bodyPr>
          <a:lstStyle/>
          <a:p>
            <a:pPr lvl="0" algn="just"/>
            <a:r>
              <a:rPr lang="sl-SI" sz="2000" dirty="0">
                <a:latin typeface="Garamond" panose="02020404030301010803" pitchFamily="18" charset="0"/>
                <a:ea typeface="Calibri" panose="020F0502020204030204" pitchFamily="34" charset="0"/>
                <a:cs typeface="Times New Roman" panose="02020603050405020304" pitchFamily="18" charset="0"/>
              </a:rPr>
              <a:t>1. Najbolj pomembne stvari, ki sem si jih na Erasmus mobilnosti naučil so:</a:t>
            </a:r>
          </a:p>
          <a:p>
            <a:pPr lvl="0" algn="just"/>
            <a:r>
              <a:rPr lang="sl-SI" sz="2000" dirty="0">
                <a:latin typeface="Garamond" panose="02020404030301010803" pitchFamily="18" charset="0"/>
                <a:ea typeface="Calibri" panose="020F0502020204030204" pitchFamily="34" charset="0"/>
                <a:cs typeface="Times New Roman" panose="02020603050405020304" pitchFamily="18" charset="0"/>
              </a:rPr>
              <a:t> </a:t>
            </a:r>
            <a:r>
              <a:rPr lang="sl-SI" sz="2000" b="1" dirty="0">
                <a:latin typeface="Garamond" panose="02020404030301010803" pitchFamily="18" charset="0"/>
                <a:ea typeface="Calibri" panose="020F0502020204030204" pitchFamily="34" charset="0"/>
                <a:cs typeface="Times New Roman" panose="02020603050405020304" pitchFamily="18" charset="0"/>
              </a:rPr>
              <a:t>samostojnost, odgovornost in hvaležnost.</a:t>
            </a:r>
          </a:p>
          <a:p>
            <a:pPr lvl="0" algn="just"/>
            <a:r>
              <a:rPr lang="pl-PL" sz="2000" dirty="0">
                <a:latin typeface="Garamond" panose="02020404030301010803" pitchFamily="18" charset="0"/>
                <a:ea typeface="Calibri" panose="020F0502020204030204" pitchFamily="34" charset="0"/>
                <a:cs typeface="Times New Roman" panose="02020603050405020304" pitchFamily="18" charset="0"/>
              </a:rPr>
              <a:t>2. Kako je mobilnost vplivala na mojo osebnost, pogled na svet?</a:t>
            </a:r>
          </a:p>
          <a:p>
            <a:pPr lvl="0" algn="just"/>
            <a:r>
              <a:rPr lang="sl-SI" sz="2000" b="1" dirty="0">
                <a:latin typeface="Garamond" panose="02020404030301010803" pitchFamily="18" charset="0"/>
                <a:ea typeface="Calibri" panose="020F0502020204030204" pitchFamily="34" charset="0"/>
                <a:cs typeface="Times New Roman" panose="02020603050405020304" pitchFamily="18" charset="0"/>
              </a:rPr>
              <a:t>Erasmus mobilnost je svojevrstna enkratna izkušnja, ki je zagotovo zelo vplivala na mojo osebnost, predvsem pa na moj pogled na svet. Lahko bi rekel, da pred odhodom nisem imel niti kančka vedenja, kaj je to svet. Na izmenjavi sem spoznal veliko ljudi iz več držav Evrope in videl, da čeprav živimo dokaj blizu imamo zelo različne kulture in okolja v katerem odraščamo. Še toliko bolj pa sem bil presenečen nad izkušnjami znancev iz Severne in Južne Amerike, iz Afrike in iz Azije.</a:t>
            </a:r>
          </a:p>
          <a:p>
            <a:pPr lvl="0" algn="just"/>
            <a:r>
              <a:rPr lang="sl-SI" sz="2000" dirty="0">
                <a:latin typeface="Garamond" panose="02020404030301010803" pitchFamily="18" charset="0"/>
                <a:ea typeface="Calibri" panose="020F0502020204030204" pitchFamily="34" charset="0"/>
                <a:cs typeface="Times New Roman" panose="02020603050405020304" pitchFamily="18" charset="0"/>
              </a:rPr>
              <a:t>3. Kakšen nasvet imaš za bodočega </a:t>
            </a:r>
            <a:r>
              <a:rPr lang="sl-SI" sz="2000" dirty="0" err="1">
                <a:latin typeface="Garamond" panose="02020404030301010803" pitchFamily="18" charset="0"/>
                <a:ea typeface="Calibri" panose="020F0502020204030204" pitchFamily="34" charset="0"/>
                <a:cs typeface="Times New Roman" panose="02020603050405020304" pitchFamily="18" charset="0"/>
              </a:rPr>
              <a:t>Erasmusovca</a:t>
            </a:r>
            <a:r>
              <a:rPr lang="sl-SI" sz="2000" dirty="0">
                <a:latin typeface="Garamond" panose="02020404030301010803" pitchFamily="18" charset="0"/>
                <a:ea typeface="Calibri" panose="020F0502020204030204" pitchFamily="34" charset="0"/>
                <a:cs typeface="Times New Roman" panose="02020603050405020304" pitchFamily="18" charset="0"/>
              </a:rPr>
              <a:t>?	</a:t>
            </a:r>
          </a:p>
          <a:p>
            <a:pPr lvl="0" algn="just"/>
            <a:r>
              <a:rPr lang="sl-SI" sz="2000" b="1" dirty="0">
                <a:latin typeface="Garamond" panose="02020404030301010803" pitchFamily="18" charset="0"/>
                <a:ea typeface="Calibri" panose="020F0502020204030204" pitchFamily="34" charset="0"/>
                <a:cs typeface="Times New Roman" panose="02020603050405020304" pitchFamily="18" charset="0"/>
              </a:rPr>
              <a:t>Najbolj pomemben nasvet, kateri je tudi meni pomagal v bolj težkih trenutkih je: Če ne izkusiš Erasmus mobilnosti boš obžaloval celo življenje! </a:t>
            </a:r>
          </a:p>
          <a:p>
            <a:pPr lvl="0" algn="just"/>
            <a:r>
              <a:rPr lang="sl-SI" altLang="sl-SI" sz="2000" dirty="0">
                <a:solidFill>
                  <a:prstClr val="black"/>
                </a:solidFill>
                <a:latin typeface="Garamond" panose="02020404030301010803" pitchFamily="18" charset="0"/>
                <a:cs typeface="Times New Roman" panose="02020603050405020304" pitchFamily="18" charset="0"/>
              </a:rPr>
              <a:t>(Primož)</a:t>
            </a:r>
            <a:endParaRPr lang="sl-SI" altLang="sl-SI" sz="2000" dirty="0">
              <a:solidFill>
                <a:prstClr val="black"/>
              </a:solidFill>
              <a:latin typeface="Garamond" panose="02020404030301010803" pitchFamily="18" charset="0"/>
            </a:endParaRPr>
          </a:p>
        </p:txBody>
      </p:sp>
      <p:pic>
        <p:nvPicPr>
          <p:cNvPr id="2" name="Slika 1">
            <a:extLst>
              <a:ext uri="{FF2B5EF4-FFF2-40B4-BE49-F238E27FC236}">
                <a16:creationId xmlns:a16="http://schemas.microsoft.com/office/drawing/2014/main" id="{CD757B89-148C-C0BE-E762-BEAF00C140F1}"/>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62487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439616" y="1115737"/>
            <a:ext cx="11377246" cy="4581678"/>
          </a:xfrm>
        </p:spPr>
        <p:txBody>
          <a:bodyPr>
            <a:noAutofit/>
          </a:bodyPr>
          <a:lstStyle/>
          <a:p>
            <a:pPr marL="342900" lvl="0" indent="-342900" algn="ctr" defTabSz="914400" fontAlgn="base">
              <a:spcBef>
                <a:spcPct val="20000"/>
              </a:spcBef>
              <a:spcAft>
                <a:spcPct val="0"/>
              </a:spcAft>
              <a:buClrTx/>
              <a:buSzTx/>
            </a:pPr>
            <a:r>
              <a:rPr lang="sl-SI" altLang="sl-SI" sz="2800" b="1" dirty="0">
                <a:solidFill>
                  <a:srgbClr val="C00000"/>
                </a:solidFill>
                <a:latin typeface="Garamond" panose="02020404030301010803" pitchFamily="18" charset="0"/>
              </a:rPr>
              <a:t>Predstavitev razpisa </a:t>
            </a:r>
          </a:p>
          <a:p>
            <a:pPr marL="342900" lvl="0" indent="-342900" defTabSz="914400" eaLnBrk="0" fontAlgn="base" hangingPunct="0">
              <a:spcBef>
                <a:spcPct val="20000"/>
              </a:spcBef>
              <a:spcAft>
                <a:spcPct val="0"/>
              </a:spcAft>
              <a:buClrTx/>
              <a:buSzTx/>
              <a:buFont typeface="Arial" panose="020B0604020202020204" pitchFamily="34" charset="0"/>
              <a:buChar char="•"/>
            </a:pPr>
            <a:r>
              <a:rPr lang="sl-SI" altLang="sl-SI" sz="2800" dirty="0">
                <a:solidFill>
                  <a:prstClr val="black"/>
                </a:solidFill>
                <a:latin typeface="Garamond" panose="02020404030301010803" pitchFamily="18" charset="0"/>
              </a:rPr>
              <a:t>Razpis je objavljen na prvi strani spletne strani pod obvestili, prejeli ste ga tudi po e-pošti.</a:t>
            </a:r>
          </a:p>
          <a:p>
            <a:pPr marL="342900" indent="-342900" defTabSz="914400" eaLnBrk="0" fontAlgn="base" hangingPunct="0">
              <a:spcBef>
                <a:spcPct val="20000"/>
              </a:spcBef>
              <a:spcAft>
                <a:spcPct val="0"/>
              </a:spcAft>
              <a:buClrTx/>
              <a:buSzTx/>
              <a:buFont typeface="Arial" panose="020B0604020202020204" pitchFamily="34" charset="0"/>
              <a:buChar char="•"/>
            </a:pPr>
            <a:r>
              <a:rPr lang="sl-SI" altLang="sl-SI" sz="2800" dirty="0">
                <a:solidFill>
                  <a:prstClr val="black"/>
                </a:solidFill>
                <a:latin typeface="Garamond" panose="02020404030301010803" pitchFamily="18" charset="0"/>
              </a:rPr>
              <a:t>Prijava v STUDIS do </a:t>
            </a:r>
            <a:r>
              <a:rPr lang="sl-SI" altLang="sl-SI" sz="2800" b="1" dirty="0">
                <a:solidFill>
                  <a:srgbClr val="C00000"/>
                </a:solidFill>
                <a:latin typeface="Garamond" panose="02020404030301010803" pitchFamily="18" charset="0"/>
              </a:rPr>
              <a:t>31. 1. 2023 do polnoči.</a:t>
            </a:r>
          </a:p>
          <a:p>
            <a:pPr marL="342900" lvl="0" indent="-342900" defTabSz="914400" eaLnBrk="0" fontAlgn="base" hangingPunct="0">
              <a:spcBef>
                <a:spcPct val="20000"/>
              </a:spcBef>
              <a:spcAft>
                <a:spcPct val="0"/>
              </a:spcAft>
              <a:buClrTx/>
              <a:buSzTx/>
              <a:buFont typeface="Arial" panose="020B0604020202020204" pitchFamily="34" charset="0"/>
              <a:buChar char="•"/>
            </a:pPr>
            <a:r>
              <a:rPr lang="sl-SI" altLang="sl-SI" sz="2800" dirty="0">
                <a:solidFill>
                  <a:prstClr val="black"/>
                </a:solidFill>
                <a:latin typeface="Garamond" panose="02020404030301010803" pitchFamily="18" charset="0"/>
              </a:rPr>
              <a:t>Prijavi priložite </a:t>
            </a:r>
            <a:r>
              <a:rPr lang="sl-SI" altLang="sl-SI" sz="2800" b="1" dirty="0">
                <a:solidFill>
                  <a:prstClr val="black"/>
                </a:solidFill>
                <a:latin typeface="Garamond" panose="02020404030301010803" pitchFamily="18" charset="0"/>
              </a:rPr>
              <a:t>motivacijsko pismo</a:t>
            </a:r>
            <a:r>
              <a:rPr lang="sl-SI" altLang="sl-SI" sz="2800" dirty="0">
                <a:solidFill>
                  <a:prstClr val="black"/>
                </a:solidFill>
                <a:latin typeface="Garamond" panose="02020404030301010803" pitchFamily="18" charset="0"/>
              </a:rPr>
              <a:t>; </a:t>
            </a:r>
            <a:r>
              <a:rPr lang="sl-SI" altLang="sl-SI" sz="2800" dirty="0">
                <a:solidFill>
                  <a:srgbClr val="C00000"/>
                </a:solidFill>
                <a:latin typeface="Garamond" panose="02020404030301010803" pitchFamily="18" charset="0"/>
              </a:rPr>
              <a:t>izpisa ocen ni potrebno prilagati.</a:t>
            </a:r>
          </a:p>
          <a:p>
            <a:pPr marL="342900" lvl="0" indent="-342900" defTabSz="914400" eaLnBrk="0" fontAlgn="base" hangingPunct="0">
              <a:spcBef>
                <a:spcPct val="20000"/>
              </a:spcBef>
              <a:spcAft>
                <a:spcPct val="0"/>
              </a:spcAft>
              <a:buClrTx/>
              <a:buSzTx/>
              <a:buFont typeface="Arial" panose="020B0604020202020204" pitchFamily="34" charset="0"/>
              <a:buChar char="•"/>
            </a:pPr>
            <a:r>
              <a:rPr lang="sl-SI" altLang="sl-SI" sz="2800" dirty="0">
                <a:solidFill>
                  <a:prstClr val="black"/>
                </a:solidFill>
                <a:latin typeface="Garamond" panose="02020404030301010803" pitchFamily="18" charset="0"/>
              </a:rPr>
              <a:t>Na podlagi prijav bomo izvedli izbirni postopek in vam izdali sklepe (v STUDIS).</a:t>
            </a:r>
          </a:p>
          <a:p>
            <a:pPr marL="342900" lvl="0" indent="-342900" defTabSz="914400" eaLnBrk="0" fontAlgn="base" hangingPunct="0">
              <a:spcBef>
                <a:spcPct val="20000"/>
              </a:spcBef>
              <a:spcAft>
                <a:spcPct val="0"/>
              </a:spcAft>
              <a:buClrTx/>
              <a:buSzTx/>
              <a:buFont typeface="Arial" panose="020B0604020202020204" pitchFamily="34" charset="0"/>
              <a:buChar char="•"/>
            </a:pPr>
            <a:r>
              <a:rPr lang="sl-SI" altLang="sl-SI" sz="2800" dirty="0">
                <a:solidFill>
                  <a:prstClr val="black"/>
                </a:solidFill>
                <a:latin typeface="Garamond" panose="02020404030301010803" pitchFamily="18" charset="0"/>
              </a:rPr>
              <a:t>Merila za izbor: povprečna ocena dosedanjega študija, motivacija; dodatno merilo: letnik študija.</a:t>
            </a:r>
          </a:p>
        </p:txBody>
      </p:sp>
      <p:pic>
        <p:nvPicPr>
          <p:cNvPr id="2" name="Slika 1">
            <a:extLst>
              <a:ext uri="{FF2B5EF4-FFF2-40B4-BE49-F238E27FC236}">
                <a16:creationId xmlns:a16="http://schemas.microsoft.com/office/drawing/2014/main" id="{FAFDCD6F-2F40-6D75-3DB7-6C93D90E6508}"/>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67445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439616" y="908383"/>
            <a:ext cx="10982890" cy="4789032"/>
          </a:xfrm>
        </p:spPr>
        <p:txBody>
          <a:bodyPr>
            <a:normAutofit/>
          </a:bodyPr>
          <a:lstStyle/>
          <a:p>
            <a:pPr lvl="0" algn="ctr"/>
            <a:r>
              <a:rPr lang="sl-SI" altLang="sl-SI" sz="2800" b="1" dirty="0">
                <a:solidFill>
                  <a:srgbClr val="C00000"/>
                </a:solidFill>
                <a:latin typeface="Garamond" panose="02020404030301010803" pitchFamily="18" charset="0"/>
              </a:rPr>
              <a:t>Predstavitev razpisa</a:t>
            </a:r>
          </a:p>
          <a:p>
            <a:pPr marL="457200" indent="-457200">
              <a:buClrTx/>
              <a:buFont typeface="Arial" panose="020B0604020202020204" pitchFamily="34" charset="0"/>
              <a:buChar char="•"/>
            </a:pPr>
            <a:r>
              <a:rPr lang="sl-SI" altLang="sl-SI" sz="2800" b="1" dirty="0">
                <a:latin typeface="Garamond" panose="02020404030301010803" pitchFamily="18" charset="0"/>
              </a:rPr>
              <a:t>Osnovni pogoji</a:t>
            </a:r>
            <a:r>
              <a:rPr lang="sl-SI" altLang="sl-SI" sz="2800" dirty="0">
                <a:latin typeface="Garamond" panose="02020404030301010803" pitchFamily="18" charset="0"/>
              </a:rPr>
              <a:t>: status študenta med celotnim trajanjem izmenjave, poravnane obveznosti do Erasmus+, študent ni bil sankcioniran v disciplinskem postopku na stopnji študija;</a:t>
            </a:r>
          </a:p>
          <a:p>
            <a:pPr marL="457200" indent="-457200">
              <a:buClrTx/>
              <a:buFont typeface="Arial" panose="020B0604020202020204" pitchFamily="34" charset="0"/>
              <a:buChar char="•"/>
            </a:pPr>
            <a:r>
              <a:rPr lang="sl-SI" altLang="sl-SI" sz="2800" b="1" dirty="0">
                <a:solidFill>
                  <a:schemeClr val="tx1"/>
                </a:solidFill>
                <a:latin typeface="Garamond" panose="02020404030301010803" pitchFamily="18" charset="0"/>
              </a:rPr>
              <a:t>Upravičeno obdobje </a:t>
            </a:r>
            <a:r>
              <a:rPr lang="sl-SI" altLang="sl-SI" sz="2800" dirty="0">
                <a:solidFill>
                  <a:schemeClr val="tx1"/>
                </a:solidFill>
                <a:latin typeface="Garamond" panose="02020404030301010803" pitchFamily="18" charset="0"/>
              </a:rPr>
              <a:t>izvajanja aktivnosti: </a:t>
            </a:r>
            <a:r>
              <a:rPr lang="sl-SI" altLang="sl-SI" sz="2800" b="1" dirty="0">
                <a:solidFill>
                  <a:schemeClr val="tx1"/>
                </a:solidFill>
                <a:latin typeface="Garamond" panose="02020404030301010803" pitchFamily="18" charset="0"/>
              </a:rPr>
              <a:t>1. 6. 2023 – 30. 9. 2024;</a:t>
            </a:r>
          </a:p>
          <a:p>
            <a:pPr marL="457200" indent="-457200">
              <a:buClrTx/>
              <a:buFont typeface="Arial" panose="020B0604020202020204" pitchFamily="34" charset="0"/>
              <a:buChar char="•"/>
            </a:pPr>
            <a:r>
              <a:rPr lang="sl-SI" altLang="sl-SI" sz="2800" b="1" dirty="0">
                <a:solidFill>
                  <a:schemeClr val="tx1"/>
                </a:solidFill>
                <a:latin typeface="Garamond" panose="02020404030301010803" pitchFamily="18" charset="0"/>
              </a:rPr>
              <a:t>Obdobje trajanja: </a:t>
            </a:r>
            <a:r>
              <a:rPr lang="sl-SI" altLang="sl-SI" sz="2800" dirty="0">
                <a:solidFill>
                  <a:schemeClr val="tx1"/>
                </a:solidFill>
                <a:latin typeface="Garamond" panose="02020404030301010803" pitchFamily="18" charset="0"/>
              </a:rPr>
              <a:t>3-12 mesecev; na vsaki stopnji študija 12 mesecev/24;</a:t>
            </a:r>
          </a:p>
          <a:p>
            <a:pPr marL="457200" indent="-457200">
              <a:buClrTx/>
              <a:buFont typeface="Arial" panose="020B0604020202020204" pitchFamily="34" charset="0"/>
              <a:buChar char="•"/>
            </a:pPr>
            <a:r>
              <a:rPr lang="sl-SI" altLang="sl-SI" sz="2800" b="1" dirty="0">
                <a:solidFill>
                  <a:schemeClr val="tx1"/>
                </a:solidFill>
                <a:latin typeface="Garamond" panose="02020404030301010803" pitchFamily="18" charset="0"/>
              </a:rPr>
              <a:t>Zahtevano število kreditov: </a:t>
            </a:r>
            <a:r>
              <a:rPr lang="sl-SI" altLang="sl-SI" sz="2800" dirty="0">
                <a:solidFill>
                  <a:schemeClr val="tx1"/>
                </a:solidFill>
                <a:latin typeface="Garamond" panose="02020404030301010803" pitchFamily="18" charset="0"/>
              </a:rPr>
              <a:t>(min. 20ECTS/semester, 40 ECTS/2 semestra</a:t>
            </a:r>
            <a:r>
              <a:rPr lang="sl-SI" altLang="sl-SI" sz="2800" dirty="0">
                <a:latin typeface="Garamond" panose="02020404030301010803" pitchFamily="18" charset="0"/>
              </a:rPr>
              <a:t>, 0-19 ECTS/3meseci – diplomsko/mag. delo);</a:t>
            </a:r>
          </a:p>
          <a:p>
            <a:pPr marL="457200" indent="-457200">
              <a:buFont typeface="Arial" panose="020B0604020202020204" pitchFamily="34" charset="0"/>
              <a:buChar char="•"/>
            </a:pPr>
            <a:endParaRPr lang="sl-SI" altLang="sl-SI" sz="2000" b="1" dirty="0">
              <a:solidFill>
                <a:prstClr val="black"/>
              </a:solidFill>
              <a:latin typeface="Garamond" panose="02020404030301010803" pitchFamily="18" charset="0"/>
            </a:endParaRPr>
          </a:p>
        </p:txBody>
      </p:sp>
      <p:pic>
        <p:nvPicPr>
          <p:cNvPr id="2" name="Slika 1">
            <a:extLst>
              <a:ext uri="{FF2B5EF4-FFF2-40B4-BE49-F238E27FC236}">
                <a16:creationId xmlns:a16="http://schemas.microsoft.com/office/drawing/2014/main" id="{50D19274-4588-7761-857E-F3AF425001BC}"/>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216451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439616" y="908383"/>
            <a:ext cx="11166230" cy="4789032"/>
          </a:xfrm>
        </p:spPr>
        <p:txBody>
          <a:bodyPr>
            <a:normAutofit/>
          </a:bodyPr>
          <a:lstStyle/>
          <a:p>
            <a:pPr algn="ctr"/>
            <a:r>
              <a:rPr lang="sl-SI" altLang="sl-SI" sz="2800" b="1" dirty="0">
                <a:solidFill>
                  <a:srgbClr val="C00000"/>
                </a:solidFill>
                <a:latin typeface="Garamond" panose="02020404030301010803" pitchFamily="18" charset="0"/>
              </a:rPr>
              <a:t>Kaj sledi po odobreni prijavi?</a:t>
            </a:r>
          </a:p>
          <a:p>
            <a:pPr marL="571500" indent="-571500">
              <a:buClrTx/>
              <a:buFont typeface="Arial" panose="020B0604020202020204" pitchFamily="34" charset="0"/>
              <a:buChar char="•"/>
            </a:pPr>
            <a:r>
              <a:rPr lang="sl-SI" altLang="sl-SI" sz="2800" dirty="0">
                <a:latin typeface="Garamond" panose="02020404030301010803" pitchFamily="18" charset="0"/>
              </a:rPr>
              <a:t>Fakulteta nominira izbrane študente na izbrano univerzo; le ta vam posreduje informacije v zvezi s prijavo.</a:t>
            </a:r>
            <a:endParaRPr lang="sl-SI" altLang="sl-SI" sz="2800" b="1" dirty="0">
              <a:latin typeface="Garamond" panose="02020404030301010803" pitchFamily="18" charset="0"/>
            </a:endParaRPr>
          </a:p>
          <a:p>
            <a:pPr marL="571500" indent="-571500">
              <a:buClrTx/>
              <a:buFont typeface="Arial" panose="020B0604020202020204" pitchFamily="34" charset="0"/>
              <a:buChar char="•"/>
            </a:pPr>
            <a:r>
              <a:rPr lang="sl-SI" altLang="sl-SI" sz="2800" dirty="0">
                <a:latin typeface="Garamond" panose="02020404030301010803" pitchFamily="18" charset="0"/>
              </a:rPr>
              <a:t>Sledi sestava študijskega sporazuma (LA-</a:t>
            </a:r>
            <a:r>
              <a:rPr lang="sl-SI" altLang="sl-SI" sz="2800" dirty="0" err="1">
                <a:latin typeface="Garamond" panose="02020404030301010803" pitchFamily="18" charset="0"/>
              </a:rPr>
              <a:t>Learning</a:t>
            </a:r>
            <a:r>
              <a:rPr lang="sl-SI" altLang="sl-SI" sz="2800" dirty="0">
                <a:latin typeface="Garamond" panose="02020404030301010803" pitchFamily="18" charset="0"/>
              </a:rPr>
              <a:t> </a:t>
            </a:r>
            <a:r>
              <a:rPr lang="sl-SI" altLang="sl-SI" sz="2800" dirty="0" err="1">
                <a:latin typeface="Garamond" panose="02020404030301010803" pitchFamily="18" charset="0"/>
              </a:rPr>
              <a:t>Agreement</a:t>
            </a:r>
            <a:r>
              <a:rPr lang="sl-SI" altLang="sl-SI" sz="2800" dirty="0">
                <a:latin typeface="Garamond" panose="02020404030301010803" pitchFamily="18" charset="0"/>
              </a:rPr>
              <a:t>).</a:t>
            </a:r>
            <a:endParaRPr lang="sl-SI" altLang="sl-SI" sz="2800" b="1" dirty="0">
              <a:latin typeface="Garamond" panose="02020404030301010803" pitchFamily="18" charset="0"/>
            </a:endParaRPr>
          </a:p>
          <a:p>
            <a:pPr marL="571500" indent="-571500">
              <a:buClrTx/>
              <a:buFont typeface="Arial" panose="020B0604020202020204" pitchFamily="34" charset="0"/>
              <a:buChar char="•"/>
            </a:pPr>
            <a:r>
              <a:rPr lang="sl-SI" altLang="sl-SI" sz="2800" dirty="0">
                <a:latin typeface="Garamond" panose="02020404030301010803" pitchFamily="18" charset="0"/>
              </a:rPr>
              <a:t>LA vsebuje predmete iz tujine in predmete, ki bodo priznani doma. </a:t>
            </a:r>
          </a:p>
          <a:p>
            <a:pPr marL="571500" indent="-571500">
              <a:buClrTx/>
              <a:buFont typeface="Arial" panose="020B0604020202020204" pitchFamily="34" charset="0"/>
              <a:buChar char="•"/>
            </a:pPr>
            <a:r>
              <a:rPr lang="sl-SI" altLang="sl-SI" sz="2800" dirty="0">
                <a:latin typeface="Garamond" panose="02020404030301010803" pitchFamily="18" charset="0"/>
              </a:rPr>
              <a:t>Podpisan je od študenta, koordinatorja v tujini in koordinatorja doma.</a:t>
            </a:r>
          </a:p>
          <a:p>
            <a:pPr marL="571500" indent="-571500">
              <a:buClrTx/>
              <a:buFont typeface="Arial" panose="020B0604020202020204" pitchFamily="34" charset="0"/>
              <a:buChar char="•"/>
            </a:pPr>
            <a:r>
              <a:rPr lang="sl-SI" altLang="sl-SI" sz="2800" dirty="0">
                <a:latin typeface="Garamond" panose="02020404030301010803" pitchFamily="18" charset="0"/>
              </a:rPr>
              <a:t>LA mora biti od vseh treh podpisan vsaj 10 dni pred mobilnostjo.</a:t>
            </a:r>
          </a:p>
          <a:p>
            <a:pPr marL="571500" indent="-571500">
              <a:buClrTx/>
              <a:buFont typeface="Arial" panose="020B0604020202020204" pitchFamily="34" charset="0"/>
              <a:buChar char="•"/>
            </a:pPr>
            <a:r>
              <a:rPr lang="sl-SI" altLang="sl-SI" sz="2800" dirty="0">
                <a:latin typeface="Garamond" panose="02020404030301010803" pitchFamily="18" charset="0"/>
              </a:rPr>
              <a:t>Sprememba LA je možna še 1 mesec po začetku mobilnosti.</a:t>
            </a:r>
          </a:p>
        </p:txBody>
      </p:sp>
      <p:pic>
        <p:nvPicPr>
          <p:cNvPr id="2" name="Slika 1">
            <a:extLst>
              <a:ext uri="{FF2B5EF4-FFF2-40B4-BE49-F238E27FC236}">
                <a16:creationId xmlns:a16="http://schemas.microsoft.com/office/drawing/2014/main" id="{572CBC01-F7DF-4EB1-F2BE-CC4034B489B1}"/>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143639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588729" y="805343"/>
            <a:ext cx="11017117" cy="4403725"/>
          </a:xfrm>
        </p:spPr>
        <p:txBody>
          <a:bodyPr>
            <a:normAutofit/>
          </a:bodyPr>
          <a:lstStyle/>
          <a:p>
            <a:pPr lvl="0" algn="ctr"/>
            <a:r>
              <a:rPr lang="sl-SI" altLang="sl-SI" sz="2800" b="1" dirty="0">
                <a:solidFill>
                  <a:srgbClr val="C00000"/>
                </a:solidFill>
                <a:latin typeface="Garamond" panose="02020404030301010803" pitchFamily="18" charset="0"/>
              </a:rPr>
              <a:t>Finančna pomoč za študijsko mobilnost</a:t>
            </a:r>
          </a:p>
          <a:p>
            <a:pPr lvl="0"/>
            <a:r>
              <a:rPr lang="sl-SI" altLang="sl-SI" sz="2000" b="1" dirty="0">
                <a:solidFill>
                  <a:srgbClr val="C00000"/>
                </a:solidFill>
                <a:latin typeface="Garamond" panose="02020404030301010803" pitchFamily="18" charset="0"/>
              </a:rPr>
              <a:t>Zneski za leto 2023-24</a:t>
            </a:r>
            <a:endParaRPr lang="sl-SI" altLang="sl-SI" sz="2000" b="1" dirty="0">
              <a:solidFill>
                <a:prstClr val="black"/>
              </a:solidFill>
              <a:latin typeface="Garamond" panose="02020404030301010803" pitchFamily="18" charset="0"/>
            </a:endParaRPr>
          </a:p>
        </p:txBody>
      </p:sp>
      <p:sp>
        <p:nvSpPr>
          <p:cNvPr id="3" name="Pravokotnik 2"/>
          <p:cNvSpPr/>
          <p:nvPr/>
        </p:nvSpPr>
        <p:spPr>
          <a:xfrm>
            <a:off x="469784" y="4839329"/>
            <a:ext cx="11417416" cy="923330"/>
          </a:xfrm>
          <a:prstGeom prst="rect">
            <a:avLst/>
          </a:prstGeom>
        </p:spPr>
        <p:txBody>
          <a:bodyPr wrap="square">
            <a:spAutoFit/>
          </a:bodyPr>
          <a:lstStyle/>
          <a:p>
            <a:r>
              <a:rPr lang="sl-SI" dirty="0">
                <a:latin typeface="Garamond" panose="02020404030301010803" pitchFamily="18" charset="0"/>
                <a:ea typeface="Calibri" panose="020F0502020204030204" pitchFamily="34" charset="0"/>
                <a:cs typeface="Times New Roman" panose="02020603050405020304" pitchFamily="18" charset="0"/>
              </a:rPr>
              <a:t>Mesečnemu znesku osnovne Erasmus dotacije se (upravičencem) prišteje :- dodatek Sklada v višini 46,70€/mesec in/ ali pa D</a:t>
            </a:r>
            <a:r>
              <a:rPr lang="pl-PL" dirty="0">
                <a:latin typeface="Garamond" panose="02020404030301010803" pitchFamily="18" charset="0"/>
                <a:ea typeface="Calibri" panose="020F0502020204030204" pitchFamily="34" charset="0"/>
                <a:cs typeface="Times New Roman" panose="02020603050405020304" pitchFamily="18" charset="0"/>
              </a:rPr>
              <a:t>odatek za študente z manj priložnostmi </a:t>
            </a:r>
            <a:r>
              <a:rPr lang="sl-SI" dirty="0">
                <a:latin typeface="Garamond" panose="02020404030301010803" pitchFamily="18" charset="0"/>
                <a:ea typeface="Calibri" panose="020F0502020204030204" pitchFamily="34" charset="0"/>
                <a:cs typeface="Times New Roman" panose="02020603050405020304" pitchFamily="18" charset="0"/>
              </a:rPr>
              <a:t>(le upravičenci) v višini 250 €/mesec in/ali Dodatek za študente s posebnimi potrebami (realni dodatni stroški).</a:t>
            </a:r>
            <a:endParaRPr lang="sl-SI" dirty="0">
              <a:latin typeface="Garamond" panose="02020404030301010803" pitchFamily="18" charset="0"/>
            </a:endParaRPr>
          </a:p>
        </p:txBody>
      </p:sp>
      <p:pic>
        <p:nvPicPr>
          <p:cNvPr id="5" name="Slika 4">
            <a:extLst>
              <a:ext uri="{FF2B5EF4-FFF2-40B4-BE49-F238E27FC236}">
                <a16:creationId xmlns:a16="http://schemas.microsoft.com/office/drawing/2014/main" id="{D0496246-A287-D235-BCDA-7B807B3C8DC3}"/>
              </a:ext>
            </a:extLst>
          </p:cNvPr>
          <p:cNvPicPr>
            <a:picLocks noChangeAspect="1"/>
          </p:cNvPicPr>
          <p:nvPr/>
        </p:nvPicPr>
        <p:blipFill>
          <a:blip r:embed="rId2"/>
          <a:stretch>
            <a:fillRect/>
          </a:stretch>
        </p:blipFill>
        <p:spPr>
          <a:xfrm>
            <a:off x="0" y="18668"/>
            <a:ext cx="2249619" cy="908383"/>
          </a:xfrm>
          <a:prstGeom prst="rect">
            <a:avLst/>
          </a:prstGeom>
        </p:spPr>
      </p:pic>
      <p:graphicFrame>
        <p:nvGraphicFramePr>
          <p:cNvPr id="9" name="Predmet 8">
            <a:extLst>
              <a:ext uri="{FF2B5EF4-FFF2-40B4-BE49-F238E27FC236}">
                <a16:creationId xmlns:a16="http://schemas.microsoft.com/office/drawing/2014/main" id="{7118F5C1-F47A-4F24-1A91-9B4C85675EBF}"/>
              </a:ext>
            </a:extLst>
          </p:cNvPr>
          <p:cNvGraphicFramePr>
            <a:graphicFrameLocks noChangeAspect="1"/>
          </p:cNvGraphicFramePr>
          <p:nvPr>
            <p:extLst>
              <p:ext uri="{D42A27DB-BD31-4B8C-83A1-F6EECF244321}">
                <p14:modId xmlns:p14="http://schemas.microsoft.com/office/powerpoint/2010/main" val="2232765500"/>
              </p:ext>
            </p:extLst>
          </p:nvPr>
        </p:nvGraphicFramePr>
        <p:xfrm>
          <a:off x="586154" y="1713726"/>
          <a:ext cx="10000751" cy="3125603"/>
        </p:xfrm>
        <a:graphic>
          <a:graphicData uri="http://schemas.openxmlformats.org/presentationml/2006/ole">
            <mc:AlternateContent xmlns:mc="http://schemas.openxmlformats.org/markup-compatibility/2006">
              <mc:Choice xmlns:v="urn:schemas-microsoft-com:vml" Requires="v">
                <p:oleObj name="Document" r:id="rId3" imgW="5758247" imgH="2416595" progId="Word.Document.12">
                  <p:embed/>
                </p:oleObj>
              </mc:Choice>
              <mc:Fallback>
                <p:oleObj name="Document" r:id="rId3" imgW="5758247" imgH="2416595" progId="Word.Document.12">
                  <p:embed/>
                  <p:pic>
                    <p:nvPicPr>
                      <p:cNvPr id="0" name=""/>
                      <p:cNvPicPr/>
                      <p:nvPr/>
                    </p:nvPicPr>
                    <p:blipFill>
                      <a:blip r:embed="rId4"/>
                      <a:stretch>
                        <a:fillRect/>
                      </a:stretch>
                    </p:blipFill>
                    <p:spPr>
                      <a:xfrm>
                        <a:off x="586154" y="1713726"/>
                        <a:ext cx="10000751" cy="3125603"/>
                      </a:xfrm>
                      <a:prstGeom prst="rect">
                        <a:avLst/>
                      </a:prstGeom>
                    </p:spPr>
                  </p:pic>
                </p:oleObj>
              </mc:Fallback>
            </mc:AlternateContent>
          </a:graphicData>
        </a:graphic>
      </p:graphicFrame>
    </p:spTree>
    <p:extLst>
      <p:ext uri="{BB962C8B-B14F-4D97-AF65-F5344CB8AC3E}">
        <p14:creationId xmlns:p14="http://schemas.microsoft.com/office/powerpoint/2010/main" val="398004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439616" y="696286"/>
            <a:ext cx="11166230" cy="5001129"/>
          </a:xfrm>
        </p:spPr>
        <p:txBody>
          <a:bodyPr>
            <a:noAutofit/>
          </a:bodyPr>
          <a:lstStyle/>
          <a:p>
            <a:pPr lvl="0" algn="ctr"/>
            <a:r>
              <a:rPr lang="sl-SI" altLang="sl-SI" sz="2800" b="1" dirty="0">
                <a:solidFill>
                  <a:srgbClr val="C00000"/>
                </a:solidFill>
                <a:latin typeface="Garamond" panose="02020404030301010803" pitchFamily="18" charset="0"/>
              </a:rPr>
              <a:t>Finančna pomoč za študij</a:t>
            </a:r>
          </a:p>
          <a:p>
            <a:pPr lvl="0"/>
            <a:r>
              <a:rPr lang="sl-SI" altLang="sl-SI" sz="2800" dirty="0">
                <a:solidFill>
                  <a:prstClr val="black"/>
                </a:solidFill>
                <a:latin typeface="Garamond" panose="02020404030301010803" pitchFamily="18" charset="0"/>
              </a:rPr>
              <a:t>- Finančna pomoč: osnovna Erasmus+ dotacija, višina glede na države mobilnosti , izplačilo v dveh obrokih , prvi 80%, drugi preostanek, glede na dni dejanske mobilnosti. </a:t>
            </a:r>
          </a:p>
          <a:p>
            <a:pPr lvl="0"/>
            <a:r>
              <a:rPr lang="sl-SI" altLang="sl-SI" sz="2800" dirty="0">
                <a:solidFill>
                  <a:prstClr val="black"/>
                </a:solidFill>
                <a:latin typeface="Garamond" panose="02020404030301010803" pitchFamily="18" charset="0"/>
              </a:rPr>
              <a:t>-  Finančna pomoč: dodatek JS, pogoji za pridobitev,  izplačilo v dveh obrokih , prvi 80%, drugi preostanek, glede na dni dejanske mobilnosti.</a:t>
            </a:r>
          </a:p>
          <a:p>
            <a:pPr lvl="0"/>
            <a:r>
              <a:rPr lang="sl-SI" altLang="sl-SI" sz="2800" dirty="0">
                <a:solidFill>
                  <a:prstClr val="black"/>
                </a:solidFill>
                <a:latin typeface="Garamond" panose="02020404030301010803" pitchFamily="18" charset="0"/>
              </a:rPr>
              <a:t>- Finančna pomoč: spodbuda za študente iz socialno šibkejših okolij, višina, pogoji za pridobitev,  izplačilo v dveh obrokih, prvi 80%, drugi preostanek, glede na dni dejanske mobilnosti.</a:t>
            </a:r>
          </a:p>
          <a:p>
            <a:pPr lvl="0"/>
            <a:r>
              <a:rPr lang="sl-SI" altLang="sl-SI" sz="2800" dirty="0">
                <a:solidFill>
                  <a:prstClr val="black"/>
                </a:solidFill>
                <a:latin typeface="Garamond" panose="02020404030301010803" pitchFamily="18" charset="0"/>
              </a:rPr>
              <a:t>-  Dodatna sredstva za študente s posebnimi potrebami (razpis prejmejo vsi izbrani študenti v začetku poletja). </a:t>
            </a:r>
          </a:p>
        </p:txBody>
      </p:sp>
      <p:pic>
        <p:nvPicPr>
          <p:cNvPr id="2" name="Slika 1">
            <a:extLst>
              <a:ext uri="{FF2B5EF4-FFF2-40B4-BE49-F238E27FC236}">
                <a16:creationId xmlns:a16="http://schemas.microsoft.com/office/drawing/2014/main" id="{38FB4C5F-870D-16FB-034B-5AA81890690C}"/>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375464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351691" y="908383"/>
            <a:ext cx="11218985" cy="4927151"/>
          </a:xfrm>
        </p:spPr>
        <p:txBody>
          <a:bodyPr>
            <a:normAutofit lnSpcReduction="10000"/>
          </a:bodyPr>
          <a:lstStyle/>
          <a:p>
            <a:pPr marL="342900" lvl="0" indent="-342900" algn="ctr" defTabSz="914400" fontAlgn="base">
              <a:lnSpc>
                <a:spcPct val="200000"/>
              </a:lnSpc>
              <a:spcBef>
                <a:spcPct val="0"/>
              </a:spcBef>
              <a:spcAft>
                <a:spcPct val="0"/>
              </a:spcAft>
              <a:buClrTx/>
              <a:buSzTx/>
            </a:pPr>
            <a:r>
              <a:rPr lang="sl-SI" altLang="sl-SI" sz="3000" b="1" dirty="0">
                <a:solidFill>
                  <a:srgbClr val="C00000"/>
                </a:solidFill>
                <a:latin typeface="Garamond" panose="02020404030301010803" pitchFamily="18" charset="0"/>
              </a:rPr>
              <a:t>Pred odhodom v tujino</a:t>
            </a:r>
          </a:p>
          <a:p>
            <a:pPr marL="457200" lvl="0" indent="-457200">
              <a:buClrTx/>
              <a:buFont typeface="Arial" panose="020B0604020202020204" pitchFamily="34" charset="0"/>
              <a:buChar char="•"/>
            </a:pPr>
            <a:r>
              <a:rPr lang="sl-SI" altLang="sl-SI" sz="2800" b="1" dirty="0">
                <a:solidFill>
                  <a:prstClr val="black"/>
                </a:solidFill>
                <a:latin typeface="Garamond" panose="02020404030301010803" pitchFamily="18" charset="0"/>
              </a:rPr>
              <a:t>OLS jezikovni preizkusi in tečaji – </a:t>
            </a:r>
            <a:r>
              <a:rPr lang="sl-SI" altLang="sl-SI" sz="2800" dirty="0">
                <a:solidFill>
                  <a:prstClr val="black"/>
                </a:solidFill>
                <a:latin typeface="Garamond" panose="02020404030301010803" pitchFamily="18" charset="0"/>
              </a:rPr>
              <a:t>kateri jeziki so na voljo? </a:t>
            </a:r>
            <a:r>
              <a:rPr lang="sl-SI" altLang="sl-SI" sz="2800" dirty="0">
                <a:solidFill>
                  <a:srgbClr val="0070C0"/>
                </a:solidFill>
                <a:latin typeface="Garamond" panose="02020404030301010803" pitchFamily="18" charset="0"/>
                <a:hlinkClick r:id="rId2">
                  <a:extLst>
                    <a:ext uri="{A12FA001-AC4F-418D-AE19-62706E023703}">
                      <ahyp:hlinkClr xmlns:ahyp="http://schemas.microsoft.com/office/drawing/2018/hyperlinkcolor" val="tx"/>
                    </a:ext>
                  </a:extLst>
                </a:hlinkClick>
              </a:rPr>
              <a:t>https://academy.europa.eu/search/index.php?search=placement+test</a:t>
            </a:r>
            <a:r>
              <a:rPr lang="sl-SI" altLang="sl-SI" sz="2800" dirty="0">
                <a:solidFill>
                  <a:prstClr val="black"/>
                </a:solidFill>
                <a:latin typeface="Garamond" panose="02020404030301010803" pitchFamily="18" charset="0"/>
              </a:rPr>
              <a:t>, </a:t>
            </a:r>
          </a:p>
          <a:p>
            <a:pPr marL="457200" lvl="0" indent="-457200">
              <a:buClrTx/>
              <a:buFont typeface="Arial" panose="020B0604020202020204" pitchFamily="34" charset="0"/>
              <a:buChar char="•"/>
            </a:pPr>
            <a:r>
              <a:rPr lang="sl-SI" altLang="sl-SI" sz="2800" dirty="0">
                <a:solidFill>
                  <a:prstClr val="black"/>
                </a:solidFill>
                <a:latin typeface="Garamond" panose="02020404030301010803" pitchFamily="18" charset="0"/>
              </a:rPr>
              <a:t>Preverjanje znanja je pred odhodom na mobilnost glavnega jezika izmenjave preko platforme EU </a:t>
            </a:r>
            <a:r>
              <a:rPr lang="sl-SI" altLang="sl-SI" sz="2800" dirty="0" err="1">
                <a:solidFill>
                  <a:prstClr val="black"/>
                </a:solidFill>
                <a:latin typeface="Garamond" panose="02020404030301010803" pitchFamily="18" charset="0"/>
              </a:rPr>
              <a:t>Academy</a:t>
            </a:r>
            <a:r>
              <a:rPr lang="sl-SI" altLang="sl-SI" sz="2800" dirty="0">
                <a:solidFill>
                  <a:prstClr val="black"/>
                </a:solidFill>
                <a:latin typeface="Garamond" panose="02020404030301010803" pitchFamily="18" charset="0"/>
              </a:rPr>
              <a:t>. </a:t>
            </a:r>
          </a:p>
          <a:p>
            <a:pPr marL="457200" lvl="0" indent="-457200">
              <a:buClrTx/>
              <a:buFont typeface="Arial" panose="020B0604020202020204" pitchFamily="34" charset="0"/>
              <a:buChar char="•"/>
            </a:pPr>
            <a:r>
              <a:rPr lang="sl-SI" altLang="sl-SI" sz="2800" dirty="0">
                <a:solidFill>
                  <a:prstClr val="black"/>
                </a:solidFill>
                <a:latin typeface="Garamond" panose="02020404030301010803" pitchFamily="18" charset="0"/>
              </a:rPr>
              <a:t>Obvezno je za vse študente razen za naravne govorce.</a:t>
            </a:r>
          </a:p>
          <a:p>
            <a:pPr marL="457200" lvl="0" indent="-457200">
              <a:buClrTx/>
              <a:buFont typeface="Arial" panose="020B0604020202020204" pitchFamily="34" charset="0"/>
              <a:buChar char="•"/>
            </a:pPr>
            <a:r>
              <a:rPr lang="sl-SI" altLang="sl-SI" sz="2800" dirty="0" err="1">
                <a:solidFill>
                  <a:prstClr val="black"/>
                </a:solidFill>
                <a:latin typeface="Garamond" panose="02020404030301010803" pitchFamily="18" charset="0"/>
              </a:rPr>
              <a:t>Erasmus</a:t>
            </a:r>
            <a:r>
              <a:rPr lang="sl-SI" altLang="sl-SI" sz="2800" dirty="0">
                <a:solidFill>
                  <a:prstClr val="black"/>
                </a:solidFill>
                <a:latin typeface="Garamond" panose="02020404030301010803" pitchFamily="18" charset="0"/>
              </a:rPr>
              <a:t> študentska listina </a:t>
            </a:r>
            <a:r>
              <a:rPr lang="sl-SI" altLang="sl-SI" sz="2800" dirty="0">
                <a:solidFill>
                  <a:srgbClr val="0070C0"/>
                </a:solidFill>
                <a:latin typeface="Garamond" panose="02020404030301010803" pitchFamily="18" charset="0"/>
                <a:hlinkClick r:id="rId3">
                  <a:extLst>
                    <a:ext uri="{A12FA001-AC4F-418D-AE19-62706E023703}">
                      <ahyp:hlinkClr xmlns:ahyp="http://schemas.microsoft.com/office/drawing/2018/hyperlinkcolor" val="tx"/>
                    </a:ext>
                  </a:extLst>
                </a:hlinkClick>
              </a:rPr>
              <a:t>https://www.uni-lj.si/mednarodno_sodelovanje_in_izmenjave/erasmus_plus_mobilnost_studentov_za_studij/podporna_dokumentacija/prijavna_dokumentacija/</a:t>
            </a:r>
            <a:r>
              <a:rPr lang="sl-SI" altLang="sl-SI" sz="2800" dirty="0">
                <a:solidFill>
                  <a:srgbClr val="0070C0"/>
                </a:solidFill>
                <a:latin typeface="Garamond" panose="02020404030301010803" pitchFamily="18" charset="0"/>
              </a:rPr>
              <a:t> </a:t>
            </a:r>
          </a:p>
        </p:txBody>
      </p:sp>
      <p:pic>
        <p:nvPicPr>
          <p:cNvPr id="2" name="Slika 1">
            <a:extLst>
              <a:ext uri="{FF2B5EF4-FFF2-40B4-BE49-F238E27FC236}">
                <a16:creationId xmlns:a16="http://schemas.microsoft.com/office/drawing/2014/main" id="{ACBDFB53-859D-1585-5495-D75DDE3AB138}"/>
              </a:ext>
            </a:extLst>
          </p:cNvPr>
          <p:cNvPicPr>
            <a:picLocks noChangeAspect="1"/>
          </p:cNvPicPr>
          <p:nvPr/>
        </p:nvPicPr>
        <p:blipFill>
          <a:blip r:embed="rId4"/>
          <a:stretch>
            <a:fillRect/>
          </a:stretch>
        </p:blipFill>
        <p:spPr>
          <a:xfrm>
            <a:off x="0" y="0"/>
            <a:ext cx="2249619" cy="908383"/>
          </a:xfrm>
          <a:prstGeom prst="rect">
            <a:avLst/>
          </a:prstGeom>
        </p:spPr>
      </p:pic>
    </p:spTree>
    <p:extLst>
      <p:ext uri="{BB962C8B-B14F-4D97-AF65-F5344CB8AC3E}">
        <p14:creationId xmlns:p14="http://schemas.microsoft.com/office/powerpoint/2010/main" val="239106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263769" y="908383"/>
            <a:ext cx="11342077" cy="4927152"/>
          </a:xfrm>
        </p:spPr>
        <p:txBody>
          <a:bodyPr>
            <a:normAutofit/>
          </a:bodyPr>
          <a:lstStyle/>
          <a:p>
            <a:pPr marL="342900" lvl="0" indent="-342900" algn="ctr" defTabSz="914400" fontAlgn="base">
              <a:lnSpc>
                <a:spcPct val="200000"/>
              </a:lnSpc>
              <a:spcBef>
                <a:spcPct val="0"/>
              </a:spcBef>
              <a:spcAft>
                <a:spcPct val="0"/>
              </a:spcAft>
              <a:buClrTx/>
              <a:buSzTx/>
            </a:pPr>
            <a:r>
              <a:rPr lang="sl-SI" altLang="sl-SI" sz="3000" b="1" dirty="0">
                <a:solidFill>
                  <a:srgbClr val="C00000"/>
                </a:solidFill>
                <a:latin typeface="Garamond" panose="02020404030301010803" pitchFamily="18" charset="0"/>
              </a:rPr>
              <a:t>Pred odhodom v tujino in med izmenjavo</a:t>
            </a:r>
          </a:p>
          <a:p>
            <a:pPr marL="457200" lvl="0" indent="-457200">
              <a:buClrTx/>
              <a:buFont typeface="Arial" panose="020B0604020202020204" pitchFamily="34" charset="0"/>
              <a:buChar char="•"/>
            </a:pPr>
            <a:r>
              <a:rPr lang="sl-SI" altLang="sl-SI" sz="2800" b="1" dirty="0">
                <a:solidFill>
                  <a:prstClr val="black"/>
                </a:solidFill>
                <a:latin typeface="Garamond" panose="02020404030301010803" pitchFamily="18" charset="0"/>
              </a:rPr>
              <a:t>Kulturna priprava na mobilnost </a:t>
            </a:r>
            <a:r>
              <a:rPr lang="sl-SI" altLang="sl-SI" sz="2800" dirty="0">
                <a:solidFill>
                  <a:prstClr val="black"/>
                </a:solidFill>
                <a:latin typeface="Garamond" panose="02020404030301010803" pitchFamily="18" charset="0"/>
              </a:rPr>
              <a:t>– pred odhodom je dobro preučiti državo, v katero gremo; mogoče se naučimo nekaj besed jezika države…</a:t>
            </a:r>
          </a:p>
          <a:p>
            <a:pPr marL="457200" lvl="0" indent="-457200">
              <a:buClrTx/>
              <a:buFont typeface="Arial" panose="020B0604020202020204" pitchFamily="34" charset="0"/>
              <a:buChar char="•"/>
            </a:pPr>
            <a:r>
              <a:rPr lang="sl-SI" altLang="sl-SI" sz="2800" b="1" dirty="0">
                <a:solidFill>
                  <a:prstClr val="black"/>
                </a:solidFill>
                <a:latin typeface="Garamond" panose="02020404030301010803" pitchFamily="18" charset="0"/>
              </a:rPr>
              <a:t>Kako najbolje izkoristiti izmenjavo</a:t>
            </a:r>
            <a:r>
              <a:rPr lang="sl-SI" altLang="sl-SI" sz="2800" dirty="0">
                <a:solidFill>
                  <a:prstClr val="black"/>
                </a:solidFill>
                <a:latin typeface="Garamond" panose="02020404030301010803" pitchFamily="18" charset="0"/>
              </a:rPr>
              <a:t>: tako, da se, če se le da vključite v življenje na tuji univerzi, tudi druženje z lokalnimi študenti.</a:t>
            </a:r>
          </a:p>
          <a:p>
            <a:pPr marL="457200" lvl="0" indent="-457200">
              <a:buClrTx/>
              <a:buFont typeface="Arial" panose="020B0604020202020204" pitchFamily="34" charset="0"/>
              <a:buChar char="•"/>
            </a:pPr>
            <a:r>
              <a:rPr lang="sl-SI" altLang="sl-SI" sz="2800" b="1" dirty="0">
                <a:solidFill>
                  <a:prstClr val="black"/>
                </a:solidFill>
                <a:latin typeface="Garamond" panose="02020404030301010803" pitchFamily="18" charset="0"/>
              </a:rPr>
              <a:t>V primeru težav se obrnite na </a:t>
            </a:r>
            <a:r>
              <a:rPr lang="sl-SI" altLang="sl-SI" sz="2800" dirty="0">
                <a:solidFill>
                  <a:prstClr val="black"/>
                </a:solidFill>
                <a:latin typeface="Garamond" panose="02020404030301010803" pitchFamily="18" charset="0"/>
              </a:rPr>
              <a:t>tutorja v tujini, koordinatorja tam, osebje zadolženo za izmenjave na naši fakulteti vam je vedno na voljo!</a:t>
            </a:r>
          </a:p>
        </p:txBody>
      </p:sp>
      <p:pic>
        <p:nvPicPr>
          <p:cNvPr id="2" name="Slika 1">
            <a:extLst>
              <a:ext uri="{FF2B5EF4-FFF2-40B4-BE49-F238E27FC236}">
                <a16:creationId xmlns:a16="http://schemas.microsoft.com/office/drawing/2014/main" id="{052A9532-8F16-FF34-257A-EE97D940FDA4}"/>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40816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3"/>
          <p:cNvSpPr>
            <a:spLocks noGrp="1"/>
          </p:cNvSpPr>
          <p:nvPr>
            <p:ph type="body" idx="10"/>
          </p:nvPr>
        </p:nvSpPr>
        <p:spPr>
          <a:xfrm>
            <a:off x="281354" y="908383"/>
            <a:ext cx="11324492" cy="4789031"/>
          </a:xfrm>
        </p:spPr>
        <p:txBody>
          <a:bodyPr>
            <a:normAutofit lnSpcReduction="10000"/>
          </a:bodyPr>
          <a:lstStyle/>
          <a:p>
            <a:pPr algn="ctr">
              <a:lnSpc>
                <a:spcPct val="200000"/>
              </a:lnSpc>
              <a:spcBef>
                <a:spcPts val="0"/>
              </a:spcBef>
              <a:defRPr/>
            </a:pPr>
            <a:r>
              <a:rPr lang="sl-SI" altLang="sl-SI" sz="2800" b="1" dirty="0">
                <a:solidFill>
                  <a:srgbClr val="C00000"/>
                </a:solidFill>
                <a:latin typeface="Garamond" panose="02020404030301010803" pitchFamily="18" charset="0"/>
              </a:rPr>
              <a:t>Po prihodu iz tujine</a:t>
            </a:r>
          </a:p>
          <a:p>
            <a:pPr marL="342900" indent="-342900">
              <a:lnSpc>
                <a:spcPct val="81000"/>
              </a:lnSpc>
              <a:buClrTx/>
              <a:buFont typeface="Arial" panose="020B0604020202020204" pitchFamily="34" charset="0"/>
              <a:buChar char="•"/>
              <a:defRPr/>
            </a:pPr>
            <a:r>
              <a:rPr lang="sl-SI" sz="2400" dirty="0">
                <a:solidFill>
                  <a:schemeClr val="tx1">
                    <a:lumMod val="95000"/>
                    <a:lumOff val="5000"/>
                  </a:schemeClr>
                </a:solidFill>
                <a:latin typeface="Garamond" panose="02020404030301010803" pitchFamily="18" charset="0"/>
              </a:rPr>
              <a:t>Študent mora koordinatorju za študente na izmenjavi predložiti ustrezno kopijo </a:t>
            </a:r>
            <a:r>
              <a:rPr lang="sl-SI" sz="2400" b="1" dirty="0">
                <a:solidFill>
                  <a:schemeClr val="tx1">
                    <a:lumMod val="95000"/>
                    <a:lumOff val="5000"/>
                  </a:schemeClr>
                </a:solidFill>
                <a:latin typeface="Garamond" panose="02020404030301010803" pitchFamily="18" charset="0"/>
              </a:rPr>
              <a:t>uradnega potrdila tuje univerze </a:t>
            </a:r>
            <a:r>
              <a:rPr lang="sl-SI" sz="2400" dirty="0">
                <a:solidFill>
                  <a:schemeClr val="tx1">
                    <a:lumMod val="95000"/>
                    <a:lumOff val="5000"/>
                  </a:schemeClr>
                </a:solidFill>
                <a:latin typeface="Garamond" panose="02020404030301010803" pitchFamily="18" charset="0"/>
              </a:rPr>
              <a:t>(„</a:t>
            </a:r>
            <a:r>
              <a:rPr lang="sl-SI" sz="2400" dirty="0" err="1">
                <a:solidFill>
                  <a:schemeClr val="tx1">
                    <a:lumMod val="95000"/>
                    <a:lumOff val="5000"/>
                  </a:schemeClr>
                </a:solidFill>
                <a:latin typeface="Garamond" panose="02020404030301010803" pitchFamily="18" charset="0"/>
              </a:rPr>
              <a:t>Transcript</a:t>
            </a:r>
            <a:r>
              <a:rPr lang="sl-SI" sz="2400" dirty="0">
                <a:solidFill>
                  <a:schemeClr val="tx1">
                    <a:lumMod val="95000"/>
                    <a:lumOff val="5000"/>
                  </a:schemeClr>
                </a:solidFill>
                <a:latin typeface="Garamond" panose="02020404030301010803" pitchFamily="18" charset="0"/>
              </a:rPr>
              <a:t> </a:t>
            </a:r>
            <a:r>
              <a:rPr lang="sl-SI" sz="2400" dirty="0" err="1">
                <a:solidFill>
                  <a:schemeClr val="tx1">
                    <a:lumMod val="95000"/>
                    <a:lumOff val="5000"/>
                  </a:schemeClr>
                </a:solidFill>
                <a:latin typeface="Garamond" panose="02020404030301010803" pitchFamily="18" charset="0"/>
              </a:rPr>
              <a:t>of</a:t>
            </a:r>
            <a:r>
              <a:rPr lang="sl-SI" sz="2400" dirty="0">
                <a:solidFill>
                  <a:schemeClr val="tx1">
                    <a:lumMod val="95000"/>
                    <a:lumOff val="5000"/>
                  </a:schemeClr>
                </a:solidFill>
                <a:latin typeface="Garamond" panose="02020404030301010803" pitchFamily="18" charset="0"/>
              </a:rPr>
              <a:t> </a:t>
            </a:r>
            <a:r>
              <a:rPr lang="sl-SI" sz="2400" dirty="0" err="1">
                <a:solidFill>
                  <a:schemeClr val="tx1">
                    <a:lumMod val="95000"/>
                    <a:lumOff val="5000"/>
                  </a:schemeClr>
                </a:solidFill>
                <a:latin typeface="Garamond" panose="02020404030301010803" pitchFamily="18" charset="0"/>
              </a:rPr>
              <a:t>records</a:t>
            </a:r>
            <a:r>
              <a:rPr lang="sl-SI" sz="2400" dirty="0">
                <a:solidFill>
                  <a:schemeClr val="tx1">
                    <a:lumMod val="95000"/>
                    <a:lumOff val="5000"/>
                  </a:schemeClr>
                </a:solidFill>
                <a:latin typeface="Garamond" panose="02020404030301010803" pitchFamily="18" charset="0"/>
              </a:rPr>
              <a:t>“).</a:t>
            </a:r>
          </a:p>
          <a:p>
            <a:pPr marL="342900" indent="-342900">
              <a:lnSpc>
                <a:spcPct val="81000"/>
              </a:lnSpc>
              <a:buClrTx/>
              <a:buFont typeface="Arial" panose="020B0604020202020204" pitchFamily="34" charset="0"/>
              <a:buChar char="•"/>
              <a:defRPr/>
            </a:pPr>
            <a:r>
              <a:rPr lang="sl-SI" sz="2400" dirty="0">
                <a:solidFill>
                  <a:schemeClr val="tx1">
                    <a:lumMod val="95000"/>
                    <a:lumOff val="5000"/>
                  </a:schemeClr>
                </a:solidFill>
                <a:latin typeface="Garamond" panose="02020404030301010803" pitchFamily="18" charset="0"/>
              </a:rPr>
              <a:t>Iz potrdila mora biti razvidno, </a:t>
            </a:r>
            <a:r>
              <a:rPr lang="sl-SI" sz="2400" b="1" dirty="0">
                <a:solidFill>
                  <a:schemeClr val="tx1">
                    <a:lumMod val="95000"/>
                    <a:lumOff val="5000"/>
                  </a:schemeClr>
                </a:solidFill>
                <a:latin typeface="Garamond" panose="02020404030301010803" pitchFamily="18" charset="0"/>
              </a:rPr>
              <a:t>pri katerih predmetih</a:t>
            </a:r>
            <a:r>
              <a:rPr lang="sl-SI" sz="2400" dirty="0">
                <a:solidFill>
                  <a:schemeClr val="tx1">
                    <a:lumMod val="95000"/>
                    <a:lumOff val="5000"/>
                  </a:schemeClr>
                </a:solidFill>
                <a:latin typeface="Garamond" panose="02020404030301010803" pitchFamily="18" charset="0"/>
              </a:rPr>
              <a:t> je študent uspešno opravil obveznost oz. izpite, </a:t>
            </a:r>
            <a:r>
              <a:rPr lang="sl-SI" sz="2400" b="1" dirty="0">
                <a:solidFill>
                  <a:schemeClr val="tx1">
                    <a:lumMod val="95000"/>
                    <a:lumOff val="5000"/>
                  </a:schemeClr>
                </a:solidFill>
                <a:latin typeface="Garamond" panose="02020404030301010803" pitchFamily="18" charset="0"/>
              </a:rPr>
              <a:t>dosežene ocene </a:t>
            </a:r>
            <a:r>
              <a:rPr lang="sl-SI" sz="2400" dirty="0">
                <a:solidFill>
                  <a:schemeClr val="tx1">
                    <a:lumMod val="95000"/>
                    <a:lumOff val="5000"/>
                  </a:schemeClr>
                </a:solidFill>
                <a:latin typeface="Garamond" panose="02020404030301010803" pitchFamily="18" charset="0"/>
              </a:rPr>
              <a:t>ter </a:t>
            </a:r>
            <a:r>
              <a:rPr lang="sl-SI" sz="2400" b="1" dirty="0">
                <a:solidFill>
                  <a:schemeClr val="tx1">
                    <a:lumMod val="95000"/>
                    <a:lumOff val="5000"/>
                  </a:schemeClr>
                </a:solidFill>
                <a:latin typeface="Garamond" panose="02020404030301010803" pitchFamily="18" charset="0"/>
              </a:rPr>
              <a:t>obrazložitev sistema </a:t>
            </a:r>
            <a:r>
              <a:rPr lang="sl-SI" sz="2400" dirty="0">
                <a:solidFill>
                  <a:schemeClr val="tx1">
                    <a:lumMod val="95000"/>
                    <a:lumOff val="5000"/>
                  </a:schemeClr>
                </a:solidFill>
                <a:latin typeface="Garamond" panose="02020404030301010803" pitchFamily="18" charset="0"/>
              </a:rPr>
              <a:t>ocenjevanja, ki velja na tuji univerzi.</a:t>
            </a:r>
          </a:p>
          <a:p>
            <a:pPr marL="342900" indent="-342900">
              <a:lnSpc>
                <a:spcPct val="81000"/>
              </a:lnSpc>
              <a:buClrTx/>
              <a:buFont typeface="Arial" panose="020B0604020202020204" pitchFamily="34" charset="0"/>
              <a:buChar char="•"/>
              <a:defRPr/>
            </a:pPr>
            <a:r>
              <a:rPr lang="sl-SI" sz="2400" b="1" dirty="0">
                <a:solidFill>
                  <a:schemeClr val="tx1">
                    <a:lumMod val="95000"/>
                    <a:lumOff val="5000"/>
                  </a:schemeClr>
                </a:solidFill>
                <a:latin typeface="Garamond" panose="02020404030301010803" pitchFamily="18" charset="0"/>
              </a:rPr>
              <a:t>Ocene</a:t>
            </a:r>
            <a:r>
              <a:rPr lang="sl-SI" sz="2400" dirty="0">
                <a:solidFill>
                  <a:schemeClr val="tx1">
                    <a:lumMod val="95000"/>
                    <a:lumOff val="5000"/>
                  </a:schemeClr>
                </a:solidFill>
                <a:latin typeface="Garamond" panose="02020404030301010803" pitchFamily="18" charset="0"/>
              </a:rPr>
              <a:t>, ki jih je študent dosegel pri posameznih predmetih, </a:t>
            </a:r>
            <a:r>
              <a:rPr lang="sl-SI" sz="2400" b="1" dirty="0">
                <a:solidFill>
                  <a:schemeClr val="tx1">
                    <a:lumMod val="95000"/>
                    <a:lumOff val="5000"/>
                  </a:schemeClr>
                </a:solidFill>
                <a:latin typeface="Garamond" panose="02020404030301010803" pitchFamily="18" charset="0"/>
              </a:rPr>
              <a:t>se prevedejo v veljavni sistem pri nas, in se izda Sklep o v tujini opravljenih obveznostih.</a:t>
            </a:r>
            <a:endParaRPr lang="sl-SI" sz="2400" dirty="0">
              <a:solidFill>
                <a:schemeClr val="tx1">
                  <a:lumMod val="95000"/>
                  <a:lumOff val="5000"/>
                </a:schemeClr>
              </a:solidFill>
              <a:latin typeface="Garamond" panose="02020404030301010803" pitchFamily="18" charset="0"/>
            </a:endParaRPr>
          </a:p>
          <a:p>
            <a:pPr marL="342900" indent="-342900">
              <a:lnSpc>
                <a:spcPct val="81000"/>
              </a:lnSpc>
              <a:buClrTx/>
              <a:buFont typeface="Arial" panose="020B0604020202020204" pitchFamily="34" charset="0"/>
              <a:buChar char="•"/>
              <a:defRPr/>
            </a:pPr>
            <a:r>
              <a:rPr lang="sl-SI" sz="2400" b="1" dirty="0">
                <a:solidFill>
                  <a:schemeClr val="tx1">
                    <a:lumMod val="95000"/>
                    <a:lumOff val="5000"/>
                  </a:schemeClr>
                </a:solidFill>
                <a:latin typeface="Garamond" panose="02020404030301010803" pitchFamily="18" charset="0"/>
              </a:rPr>
              <a:t>Referat za študente </a:t>
            </a:r>
            <a:r>
              <a:rPr lang="sl-SI" sz="2400" dirty="0">
                <a:solidFill>
                  <a:schemeClr val="tx1">
                    <a:lumMod val="95000"/>
                    <a:lumOff val="5000"/>
                  </a:schemeClr>
                </a:solidFill>
                <a:latin typeface="Garamond" panose="02020404030301010803" pitchFamily="18" charset="0"/>
              </a:rPr>
              <a:t>priznane obveznosti zabeleži v študijsko evidenco.</a:t>
            </a:r>
          </a:p>
          <a:p>
            <a:pPr marL="342900" indent="-342900">
              <a:lnSpc>
                <a:spcPct val="81000"/>
              </a:lnSpc>
              <a:buClrTx/>
              <a:buFont typeface="Arial" panose="020B0604020202020204" pitchFamily="34" charset="0"/>
              <a:buChar char="•"/>
              <a:defRPr/>
            </a:pPr>
            <a:r>
              <a:rPr lang="sl-SI" sz="2400" dirty="0">
                <a:solidFill>
                  <a:schemeClr val="tx1">
                    <a:lumMod val="95000"/>
                    <a:lumOff val="5000"/>
                  </a:schemeClr>
                </a:solidFill>
                <a:latin typeface="Garamond" panose="02020404030301010803" pitchFamily="18" charset="0"/>
              </a:rPr>
              <a:t>Informacijo o študiju v tujini se vpiše v </a:t>
            </a:r>
            <a:r>
              <a:rPr lang="sl-SI" sz="2400" b="1" dirty="0">
                <a:solidFill>
                  <a:schemeClr val="tx1">
                    <a:lumMod val="95000"/>
                    <a:lumOff val="5000"/>
                  </a:schemeClr>
                </a:solidFill>
                <a:latin typeface="Garamond" panose="02020404030301010803" pitchFamily="18" charset="0"/>
              </a:rPr>
              <a:t>Prilogo k diplomi</a:t>
            </a:r>
            <a:r>
              <a:rPr lang="sl-SI" sz="2400" dirty="0">
                <a:solidFill>
                  <a:schemeClr val="tx1">
                    <a:lumMod val="95000"/>
                    <a:lumOff val="5000"/>
                  </a:schemeClr>
                </a:solidFill>
                <a:latin typeface="Garamond" panose="02020404030301010803" pitchFamily="18" charset="0"/>
              </a:rPr>
              <a:t>.</a:t>
            </a:r>
          </a:p>
          <a:p>
            <a:pPr marL="342900" indent="-342900">
              <a:lnSpc>
                <a:spcPct val="81000"/>
              </a:lnSpc>
              <a:buClrTx/>
              <a:buFont typeface="Arial" panose="020B0604020202020204" pitchFamily="34" charset="0"/>
              <a:buChar char="•"/>
              <a:defRPr/>
            </a:pPr>
            <a:r>
              <a:rPr lang="sl-SI" sz="2400" b="1" dirty="0">
                <a:solidFill>
                  <a:schemeClr val="tx1">
                    <a:lumMod val="95000"/>
                    <a:lumOff val="5000"/>
                  </a:schemeClr>
                </a:solidFill>
                <a:latin typeface="Garamond" panose="02020404030301010803" pitchFamily="18" charset="0"/>
              </a:rPr>
              <a:t>V spletno prijavo UL naloži: Potrdilo o opravljeni izmenjavi, Izpis ocen in Sklep fakultete</a:t>
            </a:r>
          </a:p>
        </p:txBody>
      </p:sp>
      <p:pic>
        <p:nvPicPr>
          <p:cNvPr id="2" name="Slika 1">
            <a:extLst>
              <a:ext uri="{FF2B5EF4-FFF2-40B4-BE49-F238E27FC236}">
                <a16:creationId xmlns:a16="http://schemas.microsoft.com/office/drawing/2014/main" id="{A96CF95F-7F83-14C9-1F5D-5CDE9875454D}"/>
              </a:ext>
            </a:extLst>
          </p:cNvPr>
          <p:cNvPicPr>
            <a:picLocks noChangeAspect="1"/>
          </p:cNvPicPr>
          <p:nvPr/>
        </p:nvPicPr>
        <p:blipFill>
          <a:blip r:embed="rId2"/>
          <a:stretch>
            <a:fillRect/>
          </a:stretch>
        </p:blipFill>
        <p:spPr>
          <a:xfrm>
            <a:off x="0" y="0"/>
            <a:ext cx="2249619" cy="908383"/>
          </a:xfrm>
          <a:prstGeom prst="rect">
            <a:avLst/>
          </a:prstGeom>
        </p:spPr>
      </p:pic>
    </p:spTree>
    <p:extLst>
      <p:ext uri="{BB962C8B-B14F-4D97-AF65-F5344CB8AC3E}">
        <p14:creationId xmlns:p14="http://schemas.microsoft.com/office/powerpoint/2010/main" val="443124798"/>
      </p:ext>
    </p:extLst>
  </p:cSld>
  <p:clrMapOvr>
    <a:masterClrMapping/>
  </p:clrMapOvr>
</p:sld>
</file>

<file path=ppt/theme/theme1.xml><?xml version="1.0" encoding="utf-8"?>
<a:theme xmlns:a="http://schemas.openxmlformats.org/drawingml/2006/main" name="FKKT ppt sl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41B65384763334CA32245AB967ACAC8" ma:contentTypeVersion="0" ma:contentTypeDescription="Ustvari nov dokument." ma:contentTypeScope="" ma:versionID="2109b413545e8b70c7197dc994591e09">
  <xsd:schema xmlns:xsd="http://www.w3.org/2001/XMLSchema" xmlns:xs="http://www.w3.org/2001/XMLSchema" xmlns:p="http://schemas.microsoft.com/office/2006/metadata/properties" targetNamespace="http://schemas.microsoft.com/office/2006/metadata/properties" ma:root="true" ma:fieldsID="1f364b8a4b0942fda4a0d8155e6e3cc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878EB3-AF6E-47C8-99E5-FF6A5BA1CF73}">
  <ds:schemaRefs>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C7DF10F9-F641-41E0-BD22-4157765B3B93}">
  <ds:schemaRefs>
    <ds:schemaRef ds:uri="http://schemas.microsoft.com/sharepoint/v3/contenttype/forms"/>
  </ds:schemaRefs>
</ds:datastoreItem>
</file>

<file path=customXml/itemProps3.xml><?xml version="1.0" encoding="utf-8"?>
<ds:datastoreItem xmlns:ds="http://schemas.openxmlformats.org/officeDocument/2006/customXml" ds:itemID="{CAAF6912-5B93-42FA-B1C7-2C57B34D5A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3125</TotalTime>
  <Words>1279</Words>
  <Application>Microsoft Office PowerPoint</Application>
  <PresentationFormat>Širokozaslonsko</PresentationFormat>
  <Paragraphs>84</Paragraphs>
  <Slides>17</Slides>
  <Notes>0</Notes>
  <HiddenSlides>0</HiddenSlides>
  <MMClips>0</MMClips>
  <ScaleCrop>false</ScaleCrop>
  <HeadingPairs>
    <vt:vector size="8" baseType="variant">
      <vt:variant>
        <vt:lpstr>Uporabljene pisave</vt:lpstr>
      </vt:variant>
      <vt:variant>
        <vt:i4>5</vt:i4>
      </vt:variant>
      <vt:variant>
        <vt:lpstr>Tema</vt:lpstr>
      </vt:variant>
      <vt:variant>
        <vt:i4>1</vt:i4>
      </vt:variant>
      <vt:variant>
        <vt:lpstr>Vdelani OLE strežniki</vt:lpstr>
      </vt:variant>
      <vt:variant>
        <vt:i4>1</vt:i4>
      </vt:variant>
      <vt:variant>
        <vt:lpstr>Naslovi diapozitivov</vt:lpstr>
      </vt:variant>
      <vt:variant>
        <vt:i4>17</vt:i4>
      </vt:variant>
    </vt:vector>
  </HeadingPairs>
  <TitlesOfParts>
    <vt:vector size="24" baseType="lpstr">
      <vt:lpstr>Arial</vt:lpstr>
      <vt:lpstr>Calibri</vt:lpstr>
      <vt:lpstr>Garamond</vt:lpstr>
      <vt:lpstr>Trebuchet MS</vt:lpstr>
      <vt:lpstr>Wingdings 3</vt:lpstr>
      <vt:lpstr>FKKT ppt slo</vt:lpstr>
      <vt:lpstr>Document</vt:lpstr>
      <vt:lpstr>Erasmus+</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 Works  &lt;year&gt; Sales Proposal</dc:title>
  <dc:creator>Signum</dc:creator>
  <cp:lastModifiedBy>Oman Vučkovska, Stojka</cp:lastModifiedBy>
  <cp:revision>75</cp:revision>
  <cp:lastPrinted>2019-11-28T12:50:43Z</cp:lastPrinted>
  <dcterms:created xsi:type="dcterms:W3CDTF">2014-10-23T09:18:16Z</dcterms:created>
  <dcterms:modified xsi:type="dcterms:W3CDTF">2023-01-05T10:43:00Z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y fmtid="{D5CDD505-2E9C-101B-9397-08002B2CF9AE}" pid="3" name="ContentTypeId">
    <vt:lpwstr>0x010100C41B65384763334CA32245AB967ACAC8</vt:lpwstr>
  </property>
</Properties>
</file>